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2"/>
  </p:notesMasterIdLst>
  <p:sldIdLst>
    <p:sldId id="256" r:id="rId2"/>
    <p:sldId id="259" r:id="rId3"/>
    <p:sldId id="297" r:id="rId4"/>
    <p:sldId id="296" r:id="rId5"/>
    <p:sldId id="490" r:id="rId6"/>
    <p:sldId id="258" r:id="rId7"/>
    <p:sldId id="293" r:id="rId8"/>
    <p:sldId id="413" r:id="rId9"/>
    <p:sldId id="305" r:id="rId10"/>
    <p:sldId id="459" r:id="rId11"/>
    <p:sldId id="262" r:id="rId12"/>
    <p:sldId id="302" r:id="rId13"/>
    <p:sldId id="263" r:id="rId14"/>
    <p:sldId id="264" r:id="rId15"/>
    <p:sldId id="265" r:id="rId16"/>
    <p:sldId id="266" r:id="rId17"/>
    <p:sldId id="267" r:id="rId18"/>
    <p:sldId id="268" r:id="rId19"/>
    <p:sldId id="269" r:id="rId20"/>
    <p:sldId id="270" r:id="rId21"/>
    <p:sldId id="414" r:id="rId22"/>
    <p:sldId id="416" r:id="rId23"/>
    <p:sldId id="439" r:id="rId24"/>
    <p:sldId id="317" r:id="rId25"/>
    <p:sldId id="275" r:id="rId26"/>
    <p:sldId id="276" r:id="rId27"/>
    <p:sldId id="319" r:id="rId28"/>
    <p:sldId id="321" r:id="rId29"/>
    <p:sldId id="322" r:id="rId30"/>
    <p:sldId id="323" r:id="rId31"/>
    <p:sldId id="324" r:id="rId32"/>
    <p:sldId id="325" r:id="rId33"/>
    <p:sldId id="326" r:id="rId34"/>
    <p:sldId id="327" r:id="rId35"/>
    <p:sldId id="329" r:id="rId36"/>
    <p:sldId id="331" r:id="rId37"/>
    <p:sldId id="333" r:id="rId38"/>
    <p:sldId id="335" r:id="rId39"/>
    <p:sldId id="337" r:id="rId40"/>
    <p:sldId id="441" r:id="rId41"/>
    <p:sldId id="443" r:id="rId42"/>
    <p:sldId id="445" r:id="rId43"/>
    <p:sldId id="449" r:id="rId44"/>
    <p:sldId id="451" r:id="rId45"/>
    <p:sldId id="453" r:id="rId46"/>
    <p:sldId id="455" r:id="rId47"/>
    <p:sldId id="435" r:id="rId48"/>
    <p:sldId id="491" r:id="rId49"/>
    <p:sldId id="418" r:id="rId50"/>
    <p:sldId id="437" r:id="rId51"/>
    <p:sldId id="438" r:id="rId52"/>
    <p:sldId id="436" r:id="rId53"/>
    <p:sldId id="340" r:id="rId54"/>
    <p:sldId id="480" r:id="rId55"/>
    <p:sldId id="339" r:id="rId56"/>
    <p:sldId id="343" r:id="rId57"/>
    <p:sldId id="344" r:id="rId58"/>
    <p:sldId id="483" r:id="rId59"/>
    <p:sldId id="342" r:id="rId60"/>
    <p:sldId id="394" r:id="rId61"/>
    <p:sldId id="395" r:id="rId62"/>
    <p:sldId id="398" r:id="rId63"/>
    <p:sldId id="492" r:id="rId64"/>
    <p:sldId id="493" r:id="rId65"/>
    <p:sldId id="494" r:id="rId66"/>
    <p:sldId id="495" r:id="rId67"/>
    <p:sldId id="399" r:id="rId68"/>
    <p:sldId id="396" r:id="rId69"/>
    <p:sldId id="400" r:id="rId70"/>
    <p:sldId id="401" r:id="rId71"/>
    <p:sldId id="402" r:id="rId72"/>
    <p:sldId id="403" r:id="rId73"/>
    <p:sldId id="404" r:id="rId74"/>
    <p:sldId id="405" r:id="rId75"/>
    <p:sldId id="406" r:id="rId76"/>
    <p:sldId id="407" r:id="rId77"/>
    <p:sldId id="408" r:id="rId78"/>
    <p:sldId id="409" r:id="rId79"/>
    <p:sldId id="486" r:id="rId80"/>
    <p:sldId id="419" r:id="rId81"/>
    <p:sldId id="420" r:id="rId82"/>
    <p:sldId id="421" r:id="rId83"/>
    <p:sldId id="485" r:id="rId84"/>
    <p:sldId id="422" r:id="rId85"/>
    <p:sldId id="423" r:id="rId86"/>
    <p:sldId id="425" r:id="rId87"/>
    <p:sldId id="428" r:id="rId88"/>
    <p:sldId id="427" r:id="rId89"/>
    <p:sldId id="429" r:id="rId90"/>
    <p:sldId id="430" r:id="rId91"/>
    <p:sldId id="431" r:id="rId92"/>
    <p:sldId id="432" r:id="rId93"/>
    <p:sldId id="460" r:id="rId94"/>
    <p:sldId id="464" r:id="rId95"/>
    <p:sldId id="470" r:id="rId96"/>
    <p:sldId id="466" r:id="rId97"/>
    <p:sldId id="465" r:id="rId98"/>
    <p:sldId id="468" r:id="rId99"/>
    <p:sldId id="469" r:id="rId100"/>
    <p:sldId id="461" r:id="rId101"/>
    <p:sldId id="471" r:id="rId102"/>
    <p:sldId id="473" r:id="rId103"/>
    <p:sldId id="474" r:id="rId104"/>
    <p:sldId id="475" r:id="rId105"/>
    <p:sldId id="476" r:id="rId106"/>
    <p:sldId id="477" r:id="rId107"/>
    <p:sldId id="478" r:id="rId108"/>
    <p:sldId id="433" r:id="rId109"/>
    <p:sldId id="484" r:id="rId110"/>
    <p:sldId id="487" r:id="rId1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81" autoAdjust="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2EA37-6E76-46FD-8C17-0395CC7A8DE2}" type="datetimeFigureOut">
              <a:rPr lang="el-GR" smtClean="0"/>
              <a:pPr/>
              <a:t>6/12/2014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C7B9C-797B-437F-A052-8F5DAD3D20D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enenutrition.gr/index.php/bioenerga-sistatika/wisflavonoids.html"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0" i="0" kern="1200" dirty="0" err="1" smtClean="0">
                <a:solidFill>
                  <a:schemeClr val="tx1"/>
                </a:solidFill>
                <a:latin typeface="+mn-lt"/>
                <a:ea typeface="+mn-ea"/>
                <a:cs typeface="+mn-cs"/>
              </a:rPr>
              <a:t>Tα</a:t>
            </a:r>
            <a:r>
              <a:rPr lang="el-GR" sz="1200" b="0" i="0" kern="1200" dirty="0" smtClean="0">
                <a:solidFill>
                  <a:schemeClr val="tx1"/>
                </a:solidFill>
                <a:latin typeface="+mn-lt"/>
                <a:ea typeface="+mn-ea"/>
                <a:cs typeface="+mn-cs"/>
              </a:rPr>
              <a:t> ανδρογόνα είναι </a:t>
            </a:r>
            <a:r>
              <a:rPr lang="el-GR" sz="1200" b="0" i="0" kern="1200" dirty="0" err="1" smtClean="0">
                <a:solidFill>
                  <a:schemeClr val="tx1"/>
                </a:solidFill>
                <a:latin typeface="+mn-lt"/>
                <a:ea typeface="+mn-ea"/>
                <a:cs typeface="+mn-cs"/>
              </a:rPr>
              <a:t>στεροειδείς</a:t>
            </a:r>
            <a:r>
              <a:rPr lang="el-GR" sz="1200" b="0" i="0" kern="1200" dirty="0" smtClean="0">
                <a:solidFill>
                  <a:schemeClr val="tx1"/>
                </a:solidFill>
                <a:latin typeface="+mn-lt"/>
                <a:ea typeface="+mn-ea"/>
                <a:cs typeface="+mn-cs"/>
              </a:rPr>
              <a:t> ορμόνες, οι οποίες προκαλούν και διατηρούν τα ανδρικά δευτερεύοντα χαρακτηριστικά του φύλου (</a:t>
            </a:r>
            <a:r>
              <a:rPr lang="el-GR" sz="1200" b="0" i="0" kern="1200" dirty="0" err="1" smtClean="0">
                <a:solidFill>
                  <a:schemeClr val="tx1"/>
                </a:solidFill>
                <a:latin typeface="+mn-lt"/>
                <a:ea typeface="+mn-ea"/>
                <a:cs typeface="+mn-cs"/>
              </a:rPr>
              <a:t>αρρενοποίηση</a:t>
            </a:r>
            <a:r>
              <a:rPr lang="el-GR" sz="1200" b="0" i="0" kern="1200" dirty="0" smtClean="0">
                <a:solidFill>
                  <a:schemeClr val="tx1"/>
                </a:solidFill>
                <a:latin typeface="+mn-lt"/>
                <a:ea typeface="+mn-ea"/>
                <a:cs typeface="+mn-cs"/>
              </a:rPr>
              <a:t>) και είναι υπεύθυνα για την ανδρική σεξουαλική συμπεριφορά. </a:t>
            </a:r>
            <a:r>
              <a:rPr lang="el-GR" sz="1200" b="0" i="0" kern="1200" dirty="0" err="1" smtClean="0">
                <a:solidFill>
                  <a:schemeClr val="tx1"/>
                </a:solidFill>
                <a:latin typeface="+mn-lt"/>
                <a:ea typeface="+mn-ea"/>
                <a:cs typeface="+mn-cs"/>
              </a:rPr>
              <a:t>Eπίσης</a:t>
            </a:r>
            <a:r>
              <a:rPr lang="el-GR" sz="1200" b="0" i="0" kern="1200" dirty="0" smtClean="0">
                <a:solidFill>
                  <a:schemeClr val="tx1"/>
                </a:solidFill>
                <a:latin typeface="+mn-lt"/>
                <a:ea typeface="+mn-ea"/>
                <a:cs typeface="+mn-cs"/>
              </a:rPr>
              <a:t>, προάγουν τον μεταβολισμό των πρωτεϊνών (αναβολική δράση), επιταχύνουν τη σωματική ανάπτυξη, οστεοποίηση και σύγκλειση των επιφύσεων, διεγείρουν την παραγωγή των ερυθρών αιμοσφαιρίων και έχουν ήπια δράση κατακράτησης νατρίου, χλωριούχων και ύδατος. H πιο ισχυρή ανδρογόνος ορμόνη είναι η τεστοστερόνη.</a:t>
            </a:r>
            <a:br>
              <a:rPr lang="el-GR" sz="1200" b="0" i="0" kern="1200" dirty="0" smtClean="0">
                <a:solidFill>
                  <a:schemeClr val="tx1"/>
                </a:solidFill>
                <a:latin typeface="+mn-lt"/>
                <a:ea typeface="+mn-ea"/>
                <a:cs typeface="+mn-cs"/>
              </a:rPr>
            </a:br>
            <a:r>
              <a:rPr lang="el-GR" sz="1200" b="0" i="0" kern="1200" dirty="0" smtClean="0">
                <a:solidFill>
                  <a:schemeClr val="tx1"/>
                </a:solidFill>
                <a:latin typeface="+mn-lt"/>
                <a:ea typeface="+mn-ea"/>
                <a:cs typeface="+mn-cs"/>
              </a:rPr>
              <a:t/>
            </a:r>
            <a:br>
              <a:rPr lang="el-GR" sz="1200" b="0" i="0" kern="1200" dirty="0" smtClean="0">
                <a:solidFill>
                  <a:schemeClr val="tx1"/>
                </a:solidFill>
                <a:latin typeface="+mn-lt"/>
                <a:ea typeface="+mn-ea"/>
                <a:cs typeface="+mn-cs"/>
              </a:rPr>
            </a:br>
            <a:r>
              <a:rPr lang="el-GR" sz="1200" b="0" i="0" kern="1200" dirty="0" smtClean="0">
                <a:solidFill>
                  <a:schemeClr val="tx1"/>
                </a:solidFill>
                <a:latin typeface="+mn-lt"/>
                <a:ea typeface="+mn-ea"/>
                <a:cs typeface="+mn-cs"/>
              </a:rPr>
              <a:t>Πηγή: </a:t>
            </a:r>
            <a:r>
              <a:rPr lang="el-GR" sz="1200" b="0" i="0" kern="1200" dirty="0" err="1" smtClean="0">
                <a:solidFill>
                  <a:schemeClr val="tx1"/>
                </a:solidFill>
                <a:latin typeface="+mn-lt"/>
                <a:ea typeface="+mn-ea"/>
                <a:cs typeface="+mn-cs"/>
              </a:rPr>
              <a:t>www.galinos.gr</a:t>
            </a:r>
            <a:endParaRPr lang="el-G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i="0" kern="1200" dirty="0" smtClean="0">
                <a:solidFill>
                  <a:schemeClr val="tx1"/>
                </a:solidFill>
                <a:latin typeface="+mn-lt"/>
                <a:ea typeface="+mn-ea"/>
                <a:cs typeface="+mn-cs"/>
              </a:rPr>
              <a:t/>
            </a:r>
            <a:br>
              <a:rPr lang="el-GR" sz="1200" b="0" i="0" kern="1200" dirty="0" smtClean="0">
                <a:solidFill>
                  <a:schemeClr val="tx1"/>
                </a:solidFill>
                <a:latin typeface="+mn-lt"/>
                <a:ea typeface="+mn-ea"/>
                <a:cs typeface="+mn-cs"/>
              </a:rPr>
            </a:br>
            <a:r>
              <a:rPr lang="el-GR" sz="1200" b="0" i="0" kern="1200" dirty="0" smtClean="0">
                <a:solidFill>
                  <a:schemeClr val="tx1"/>
                </a:solidFill>
                <a:latin typeface="+mn-lt"/>
                <a:ea typeface="+mn-ea"/>
                <a:cs typeface="+mn-cs"/>
              </a:rPr>
              <a:t/>
            </a:r>
            <a:br>
              <a:rPr lang="el-GR" sz="1200" b="0" i="0" kern="1200" dirty="0" smtClean="0">
                <a:solidFill>
                  <a:schemeClr val="tx1"/>
                </a:solidFill>
                <a:latin typeface="+mn-lt"/>
                <a:ea typeface="+mn-ea"/>
                <a:cs typeface="+mn-cs"/>
              </a:rPr>
            </a:br>
            <a:r>
              <a:rPr lang="el-GR" sz="1200" b="0" i="0" kern="1200" dirty="0" smtClean="0">
                <a:solidFill>
                  <a:schemeClr val="tx1"/>
                </a:solidFill>
                <a:latin typeface="+mn-lt"/>
                <a:ea typeface="+mn-ea"/>
                <a:cs typeface="+mn-cs"/>
              </a:rPr>
              <a:t>Πηγή: </a:t>
            </a:r>
            <a:r>
              <a:rPr lang="el-GR" sz="1200" b="0" i="0" kern="1200" dirty="0" err="1" smtClean="0">
                <a:solidFill>
                  <a:schemeClr val="tx1"/>
                </a:solidFill>
                <a:latin typeface="+mn-lt"/>
                <a:ea typeface="+mn-ea"/>
                <a:cs typeface="+mn-cs"/>
              </a:rPr>
              <a:t>www.galinos.gr</a:t>
            </a:r>
            <a:endParaRPr lang="el-GR" sz="1200" b="0" i="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F1FC7B9C-797B-437F-A052-8F5DAD3D20D0}" type="slidenum">
              <a:rPr lang="el-GR" smtClean="0"/>
              <a:pPr/>
              <a:t>29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dirty="0" err="1" smtClean="0"/>
              <a:t>Βλαισότητα</a:t>
            </a:r>
            <a:r>
              <a:rPr lang="el-GR" sz="1200" baseline="0" dirty="0" smtClean="0"/>
              <a:t>  = </a:t>
            </a:r>
            <a:r>
              <a:rPr lang="el-GR" sz="1200" b="1" i="0" kern="1200" dirty="0" smtClean="0">
                <a:solidFill>
                  <a:schemeClr val="tx1"/>
                </a:solidFill>
                <a:latin typeface="+mn-lt"/>
                <a:ea typeface="+mn-ea"/>
                <a:cs typeface="+mn-cs"/>
              </a:rPr>
              <a:t>στρεβλότητα μελών του σώματος προς τα έξω</a:t>
            </a:r>
            <a:endParaRPr lang="el-GR" dirty="0"/>
          </a:p>
        </p:txBody>
      </p:sp>
      <p:sp>
        <p:nvSpPr>
          <p:cNvPr id="4" name="3 - Θέση αριθμού διαφάνειας"/>
          <p:cNvSpPr>
            <a:spLocks noGrp="1"/>
          </p:cNvSpPr>
          <p:nvPr>
            <p:ph type="sldNum" sz="quarter" idx="10"/>
          </p:nvPr>
        </p:nvSpPr>
        <p:spPr/>
        <p:txBody>
          <a:bodyPr/>
          <a:lstStyle/>
          <a:p>
            <a:fld id="{F1FC7B9C-797B-437F-A052-8F5DAD3D20D0}" type="slidenum">
              <a:rPr lang="el-GR" smtClean="0"/>
              <a:pPr/>
              <a:t>76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i="0" kern="1200" dirty="0" err="1" smtClean="0">
                <a:solidFill>
                  <a:schemeClr val="tx1"/>
                </a:solidFill>
                <a:latin typeface="+mn-lt"/>
                <a:ea typeface="+mn-ea"/>
                <a:cs typeface="+mn-cs"/>
              </a:rPr>
              <a:t>Στεροειδείς</a:t>
            </a:r>
            <a:r>
              <a:rPr lang="el-GR" sz="1200" b="1" i="0" kern="1200" dirty="0" smtClean="0">
                <a:solidFill>
                  <a:schemeClr val="tx1"/>
                </a:solidFill>
                <a:latin typeface="+mn-lt"/>
                <a:ea typeface="+mn-ea"/>
                <a:cs typeface="+mn-cs"/>
              </a:rPr>
              <a:t> ορμόνες.</a:t>
            </a:r>
            <a:r>
              <a:rPr lang="el-GR" sz="1200" b="0" i="0" kern="1200" dirty="0" smtClean="0">
                <a:solidFill>
                  <a:schemeClr val="tx1"/>
                </a:solidFill>
                <a:latin typeface="+mn-lt"/>
                <a:ea typeface="+mn-ea"/>
                <a:cs typeface="+mn-cs"/>
              </a:rPr>
              <a:t> Οι ορμόνες αυτής της κατηγορίας συνθέτονται με μητρική ουσία τη χοληστερόλη, δεν εναποθηκεύονται, αλλά απελευθερώνονται μόλις συντεθούν. Στην κατηγορία αυτή ανήκουν οι ορμόνες του φλοιού των επινεφριδίων (σπουδαιότερες είναι η </a:t>
            </a:r>
            <a:r>
              <a:rPr lang="el-GR" sz="1200" b="0" i="0" kern="1200" dirty="0" err="1" smtClean="0">
                <a:solidFill>
                  <a:schemeClr val="tx1"/>
                </a:solidFill>
                <a:latin typeface="+mn-lt"/>
                <a:ea typeface="+mn-ea"/>
                <a:cs typeface="+mn-cs"/>
              </a:rPr>
              <a:t>αλδοστερόνη</a:t>
            </a:r>
            <a:r>
              <a:rPr lang="el-GR" sz="1200" b="0" i="0" kern="1200" dirty="0" smtClean="0">
                <a:solidFill>
                  <a:schemeClr val="tx1"/>
                </a:solidFill>
                <a:latin typeface="+mn-lt"/>
                <a:ea typeface="+mn-ea"/>
                <a:cs typeface="+mn-cs"/>
              </a:rPr>
              <a:t> και η </a:t>
            </a:r>
            <a:r>
              <a:rPr lang="el-GR" sz="1200" b="0" i="0" kern="1200" dirty="0" err="1" smtClean="0">
                <a:solidFill>
                  <a:schemeClr val="tx1"/>
                </a:solidFill>
                <a:latin typeface="+mn-lt"/>
                <a:ea typeface="+mn-ea"/>
                <a:cs typeface="+mn-cs"/>
              </a:rPr>
              <a:t>κορτιζόλη</a:t>
            </a:r>
            <a:r>
              <a:rPr lang="el-GR" sz="1200" b="0" i="0" kern="1200" dirty="0" smtClean="0">
                <a:solidFill>
                  <a:schemeClr val="tx1"/>
                </a:solidFill>
                <a:latin typeface="+mn-lt"/>
                <a:ea typeface="+mn-ea"/>
                <a:cs typeface="+mn-cs"/>
              </a:rPr>
              <a:t>), καθώς και οι ορμόνες των γεννητικών αδένων. Οι τελευταίες διαφοροποιούνται ανάλογα με το φύλο και είναι υπεύθυνες για τη δημιουργία των γαμετικών κυττάρων αλλά και για την εμφάνιση των </a:t>
            </a:r>
            <a:r>
              <a:rPr lang="el-GR" sz="1200" b="0" i="0" kern="1200" dirty="0" err="1" smtClean="0">
                <a:solidFill>
                  <a:schemeClr val="tx1"/>
                </a:solidFill>
                <a:latin typeface="+mn-lt"/>
                <a:ea typeface="+mn-ea"/>
                <a:cs typeface="+mn-cs"/>
              </a:rPr>
              <a:t>δυτερογενών</a:t>
            </a:r>
            <a:r>
              <a:rPr lang="el-GR" sz="1200" b="0" i="0" kern="1200" dirty="0" smtClean="0">
                <a:solidFill>
                  <a:schemeClr val="tx1"/>
                </a:solidFill>
                <a:latin typeface="+mn-lt"/>
                <a:ea typeface="+mn-ea"/>
                <a:cs typeface="+mn-cs"/>
              </a:rPr>
              <a:t> χαρακτηριστικών που παρατηρούνται ανάμεσα στους άνδρες και τις γυναίκες. Οι κυριότερες ορμόνες των γεννητικών αδένων είναι η τεστοστερόνη (παράγεται στους όρχεις), η </a:t>
            </a:r>
            <a:r>
              <a:rPr lang="el-GR" sz="1200" b="0" i="0" kern="1200" dirty="0" err="1" smtClean="0">
                <a:solidFill>
                  <a:schemeClr val="tx1"/>
                </a:solidFill>
                <a:latin typeface="+mn-lt"/>
                <a:ea typeface="+mn-ea"/>
                <a:cs typeface="+mn-cs"/>
              </a:rPr>
              <a:t>οιστραδιόλη</a:t>
            </a:r>
            <a:r>
              <a:rPr lang="el-GR" sz="1200" b="0" i="0" kern="1200" dirty="0" smtClean="0">
                <a:solidFill>
                  <a:schemeClr val="tx1"/>
                </a:solidFill>
                <a:latin typeface="+mn-lt"/>
                <a:ea typeface="+mn-ea"/>
                <a:cs typeface="+mn-cs"/>
              </a:rPr>
              <a:t> (παράγεται στα ωοθυλάκια) και η προγεστερόνη (παράγεται από το ωχρό σωμάτιο).</a:t>
            </a:r>
          </a:p>
          <a:p>
            <a:r>
              <a:rPr lang="el-GR" sz="1200" b="0" i="0" kern="1200" dirty="0" err="1" smtClean="0">
                <a:solidFill>
                  <a:schemeClr val="tx1"/>
                </a:solidFill>
                <a:latin typeface="+mn-lt"/>
                <a:ea typeface="+mn-ea"/>
                <a:cs typeface="+mn-cs"/>
              </a:rPr>
              <a:t>στεροειδείς</a:t>
            </a:r>
            <a:r>
              <a:rPr lang="el-GR" sz="1200" b="0" i="0" kern="1200" dirty="0" smtClean="0">
                <a:solidFill>
                  <a:schemeClr val="tx1"/>
                </a:solidFill>
                <a:latin typeface="+mn-lt"/>
                <a:ea typeface="+mn-ea"/>
                <a:cs typeface="+mn-cs"/>
              </a:rPr>
              <a:t> ορμόνες είναι μόρια λιπιδίων τα οποία δρουν ως ορμόνες προκαλώντας χημικές αλλαγές σε άλλα κύτταρα του σώματος.</a:t>
            </a:r>
            <a:endParaRPr lang="el-GR" dirty="0"/>
          </a:p>
        </p:txBody>
      </p:sp>
      <p:sp>
        <p:nvSpPr>
          <p:cNvPr id="4" name="3 - Θέση αριθμού διαφάνειας"/>
          <p:cNvSpPr>
            <a:spLocks noGrp="1"/>
          </p:cNvSpPr>
          <p:nvPr>
            <p:ph type="sldNum" sz="quarter" idx="10"/>
          </p:nvPr>
        </p:nvSpPr>
        <p:spPr/>
        <p:txBody>
          <a:bodyPr/>
          <a:lstStyle/>
          <a:p>
            <a:fld id="{F1FC7B9C-797B-437F-A052-8F5DAD3D20D0}" type="slidenum">
              <a:rPr lang="el-GR" smtClean="0"/>
              <a:pPr/>
              <a:t>94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sz="1200" b="0" i="0" kern="1200" dirty="0" smtClean="0">
                <a:solidFill>
                  <a:schemeClr val="tx1"/>
                </a:solidFill>
                <a:latin typeface="+mn-lt"/>
                <a:ea typeface="+mn-ea"/>
                <a:cs typeface="+mn-cs"/>
              </a:rPr>
              <a:t>Τα </a:t>
            </a:r>
            <a:r>
              <a:rPr lang="el-GR" sz="1200" b="0" i="0" kern="1200" dirty="0" err="1" smtClean="0">
                <a:solidFill>
                  <a:schemeClr val="tx1"/>
                </a:solidFill>
                <a:latin typeface="+mn-lt"/>
                <a:ea typeface="+mn-ea"/>
                <a:cs typeface="+mn-cs"/>
              </a:rPr>
              <a:t>φλαβονοειδή</a:t>
            </a:r>
            <a:r>
              <a:rPr lang="el-GR" sz="1200" b="0" i="0" kern="1200" dirty="0" smtClean="0">
                <a:solidFill>
                  <a:schemeClr val="tx1"/>
                </a:solidFill>
                <a:latin typeface="+mn-lt"/>
                <a:ea typeface="+mn-ea"/>
                <a:cs typeface="+mn-cs"/>
              </a:rPr>
              <a:t> είναι </a:t>
            </a:r>
            <a:r>
              <a:rPr lang="el-GR" sz="1200" b="1" i="0" kern="1200" dirty="0" err="1" smtClean="0">
                <a:solidFill>
                  <a:schemeClr val="tx1"/>
                </a:solidFill>
                <a:latin typeface="+mn-lt"/>
                <a:ea typeface="+mn-ea"/>
                <a:cs typeface="+mn-cs"/>
              </a:rPr>
              <a:t>πολυφαινολικές</a:t>
            </a:r>
            <a:r>
              <a:rPr lang="el-GR" sz="1200" b="1" i="0" kern="1200" dirty="0" smtClean="0">
                <a:solidFill>
                  <a:schemeClr val="tx1"/>
                </a:solidFill>
                <a:latin typeface="+mn-lt"/>
                <a:ea typeface="+mn-ea"/>
                <a:cs typeface="+mn-cs"/>
              </a:rPr>
              <a:t> ενώσεις</a:t>
            </a:r>
            <a:r>
              <a:rPr lang="el-GR" sz="1200" b="0" i="0" kern="1200" dirty="0" smtClean="0">
                <a:solidFill>
                  <a:schemeClr val="tx1"/>
                </a:solidFill>
                <a:latin typeface="+mn-lt"/>
                <a:ea typeface="+mn-ea"/>
                <a:cs typeface="+mn-cs"/>
              </a:rPr>
              <a:t>, πολλές από τις οποίες είναι υπεύθυνες για το χρώμα των καρπών και των ανθέων. Είναι πολύ διαδεδομένες στα φυτά και συνιστούν σημαντικό κομμάτι της διατροφής. Η ομάδα των </a:t>
            </a:r>
            <a:r>
              <a:rPr lang="el-GR" sz="1200" b="0" i="0" kern="1200" dirty="0" err="1" smtClean="0">
                <a:solidFill>
                  <a:schemeClr val="tx1"/>
                </a:solidFill>
                <a:latin typeface="+mn-lt"/>
                <a:ea typeface="+mn-ea"/>
                <a:cs typeface="+mn-cs"/>
              </a:rPr>
              <a:t>φλαβονοειδών</a:t>
            </a:r>
            <a:r>
              <a:rPr lang="el-GR" sz="1200" b="0" i="0" kern="1200" dirty="0" smtClean="0">
                <a:solidFill>
                  <a:schemeClr val="tx1"/>
                </a:solidFill>
                <a:latin typeface="+mn-lt"/>
                <a:ea typeface="+mn-ea"/>
                <a:cs typeface="+mn-cs"/>
              </a:rPr>
              <a:t> αποτελείται από περισσότερες από 3.000  ενώσεις, πιο σημαντικές από τις οποίες είναι </a:t>
            </a:r>
            <a:r>
              <a:rPr lang="el-GR" sz="1200" b="1" i="0" kern="1200" dirty="0" smtClean="0">
                <a:solidFill>
                  <a:schemeClr val="tx1"/>
                </a:solidFill>
                <a:latin typeface="+mn-lt"/>
                <a:ea typeface="+mn-ea"/>
                <a:cs typeface="+mn-cs"/>
              </a:rPr>
              <a:t>οι φαινόλες</a:t>
            </a:r>
            <a:r>
              <a:rPr lang="el-GR" sz="1200" b="0" i="0" kern="1200" dirty="0" smtClean="0">
                <a:solidFill>
                  <a:schemeClr val="tx1"/>
                </a:solidFill>
                <a:latin typeface="+mn-lt"/>
                <a:ea typeface="+mn-ea"/>
                <a:cs typeface="+mn-cs"/>
              </a:rPr>
              <a:t>, οι </a:t>
            </a:r>
            <a:r>
              <a:rPr lang="el-GR" sz="1200" b="1" i="0" kern="1200" dirty="0" err="1" smtClean="0">
                <a:solidFill>
                  <a:schemeClr val="tx1"/>
                </a:solidFill>
                <a:latin typeface="+mn-lt"/>
                <a:ea typeface="+mn-ea"/>
                <a:cs typeface="+mn-cs"/>
              </a:rPr>
              <a:t>ισοφλαβόνες</a:t>
            </a:r>
            <a:r>
              <a:rPr lang="el-GR" sz="1200" b="1" i="0" kern="1200" dirty="0" smtClean="0">
                <a:solidFill>
                  <a:schemeClr val="tx1"/>
                </a:solidFill>
                <a:latin typeface="+mn-lt"/>
                <a:ea typeface="+mn-ea"/>
                <a:cs typeface="+mn-cs"/>
              </a:rPr>
              <a:t>, οι </a:t>
            </a:r>
            <a:r>
              <a:rPr lang="el-GR" sz="1200" b="1" i="0" kern="1200" dirty="0" err="1" smtClean="0">
                <a:solidFill>
                  <a:schemeClr val="tx1"/>
                </a:solidFill>
                <a:latin typeface="+mn-lt"/>
                <a:ea typeface="+mn-ea"/>
                <a:cs typeface="+mn-cs"/>
              </a:rPr>
              <a:t>φλαβονόλες</a:t>
            </a:r>
            <a:r>
              <a:rPr lang="el-GR" sz="1200" b="1" i="0" kern="1200" dirty="0" smtClean="0">
                <a:solidFill>
                  <a:schemeClr val="tx1"/>
                </a:solidFill>
                <a:latin typeface="+mn-lt"/>
                <a:ea typeface="+mn-ea"/>
                <a:cs typeface="+mn-cs"/>
              </a:rPr>
              <a:t>  η </a:t>
            </a:r>
            <a:r>
              <a:rPr lang="el-GR" sz="1200" b="1" i="0" kern="1200" dirty="0" err="1" smtClean="0">
                <a:solidFill>
                  <a:schemeClr val="tx1"/>
                </a:solidFill>
                <a:latin typeface="+mn-lt"/>
                <a:ea typeface="+mn-ea"/>
                <a:cs typeface="+mn-cs"/>
              </a:rPr>
              <a:t>κερκετίνη</a:t>
            </a:r>
            <a:r>
              <a:rPr lang="el-GR" sz="1200" b="1" i="0" kern="1200" dirty="0" smtClean="0">
                <a:solidFill>
                  <a:schemeClr val="tx1"/>
                </a:solidFill>
                <a:latin typeface="+mn-lt"/>
                <a:ea typeface="+mn-ea"/>
                <a:cs typeface="+mn-cs"/>
              </a:rPr>
              <a:t>, οι </a:t>
            </a:r>
            <a:r>
              <a:rPr lang="el-GR" sz="1200" b="1" i="0" kern="1200" dirty="0" err="1" smtClean="0">
                <a:solidFill>
                  <a:schemeClr val="tx1"/>
                </a:solidFill>
                <a:latin typeface="+mn-lt"/>
                <a:ea typeface="+mn-ea"/>
                <a:cs typeface="+mn-cs"/>
              </a:rPr>
              <a:t>κατεχίνες</a:t>
            </a:r>
            <a:r>
              <a:rPr lang="el-GR" sz="1200" b="1" i="0" kern="1200" dirty="0" smtClean="0">
                <a:solidFill>
                  <a:schemeClr val="tx1"/>
                </a:solidFill>
                <a:latin typeface="+mn-lt"/>
                <a:ea typeface="+mn-ea"/>
                <a:cs typeface="+mn-cs"/>
              </a:rPr>
              <a:t>, οι τανίνες, τα </a:t>
            </a:r>
            <a:r>
              <a:rPr lang="el-GR" sz="1200" b="1" i="0" kern="1200" dirty="0" err="1" smtClean="0">
                <a:solidFill>
                  <a:schemeClr val="tx1"/>
                </a:solidFill>
                <a:latin typeface="+mn-lt"/>
                <a:ea typeface="+mn-ea"/>
                <a:cs typeface="+mn-cs"/>
              </a:rPr>
              <a:t>φαινολικά</a:t>
            </a:r>
            <a:r>
              <a:rPr lang="el-GR" sz="1200" b="1" i="0" kern="1200" dirty="0" smtClean="0">
                <a:solidFill>
                  <a:schemeClr val="tx1"/>
                </a:solidFill>
                <a:latin typeface="+mn-lt"/>
                <a:ea typeface="+mn-ea"/>
                <a:cs typeface="+mn-cs"/>
              </a:rPr>
              <a:t> οξέα και οι </a:t>
            </a:r>
            <a:r>
              <a:rPr lang="el-GR" sz="1200" b="1" i="0" kern="1200" dirty="0" err="1" smtClean="0">
                <a:solidFill>
                  <a:schemeClr val="tx1"/>
                </a:solidFill>
                <a:latin typeface="+mn-lt"/>
                <a:ea typeface="+mn-ea"/>
                <a:cs typeface="+mn-cs"/>
              </a:rPr>
              <a:t>ανθοκυανίνες</a:t>
            </a:r>
            <a:r>
              <a:rPr lang="el-GR" sz="1200" b="0" i="0" kern="1200" dirty="0" smtClean="0">
                <a:solidFill>
                  <a:schemeClr val="tx1"/>
                </a:solidFill>
                <a:latin typeface="+mn-lt"/>
                <a:ea typeface="+mn-ea"/>
                <a:cs typeface="+mn-cs"/>
              </a:rPr>
              <a:t>.</a:t>
            </a:r>
          </a:p>
          <a:p>
            <a:r>
              <a:rPr lang="el-GR" sz="1200" b="0" i="0" kern="1200" dirty="0" smtClean="0">
                <a:solidFill>
                  <a:schemeClr val="tx1"/>
                </a:solidFill>
                <a:latin typeface="+mn-lt"/>
                <a:ea typeface="+mn-ea"/>
                <a:cs typeface="+mn-cs"/>
              </a:rPr>
              <a:t>Η κυριότερη αιτία που καθιστά τα </a:t>
            </a:r>
            <a:r>
              <a:rPr lang="el-GR" sz="1200" b="0" i="0" kern="1200" dirty="0" err="1" smtClean="0">
                <a:solidFill>
                  <a:schemeClr val="tx1"/>
                </a:solidFill>
                <a:latin typeface="+mn-lt"/>
                <a:ea typeface="+mn-ea"/>
                <a:cs typeface="+mn-cs"/>
              </a:rPr>
              <a:t>φλαβονοειδή</a:t>
            </a:r>
            <a:r>
              <a:rPr lang="el-GR" sz="1200" b="0" i="0" kern="1200" dirty="0" smtClean="0">
                <a:solidFill>
                  <a:schemeClr val="tx1"/>
                </a:solidFill>
                <a:latin typeface="+mn-lt"/>
                <a:ea typeface="+mn-ea"/>
                <a:cs typeface="+mn-cs"/>
              </a:rPr>
              <a:t> ευεργετικά για την υγεία είναι οι </a:t>
            </a:r>
            <a:r>
              <a:rPr lang="el-GR" sz="1200" b="1" i="0" kern="1200" dirty="0" smtClean="0">
                <a:solidFill>
                  <a:schemeClr val="tx1"/>
                </a:solidFill>
                <a:latin typeface="+mn-lt"/>
                <a:ea typeface="+mn-ea"/>
                <a:cs typeface="+mn-cs"/>
              </a:rPr>
              <a:t>αντιοξειδωτικές, οι αντιθρομβωτικές και οι αντικαρκινικές τους ιδιότητες</a:t>
            </a:r>
            <a:r>
              <a:rPr lang="el-GR" sz="1200" b="0" i="0" kern="1200" dirty="0" smtClean="0">
                <a:solidFill>
                  <a:schemeClr val="tx1"/>
                </a:solidFill>
                <a:latin typeface="+mn-lt"/>
                <a:ea typeface="+mn-ea"/>
                <a:cs typeface="+mn-cs"/>
              </a:rPr>
              <a:t>.</a:t>
            </a:r>
          </a:p>
          <a:p>
            <a:r>
              <a:rPr lang="el-GR" sz="1200" b="0" i="0" kern="1200" dirty="0" smtClean="0">
                <a:solidFill>
                  <a:schemeClr val="tx1"/>
                </a:solidFill>
                <a:latin typeface="+mn-lt"/>
                <a:ea typeface="+mn-ea"/>
                <a:cs typeface="+mn-cs"/>
              </a:rPr>
              <a:t>Το σελήνιο είναι ένα σπουδαίο ιχνοστοιχείο, απαραίτητο για την παραγωγή της </a:t>
            </a:r>
            <a:r>
              <a:rPr lang="el-GR" sz="1200" b="0" i="0" kern="1200" dirty="0" err="1" smtClean="0">
                <a:solidFill>
                  <a:schemeClr val="tx1"/>
                </a:solidFill>
                <a:latin typeface="+mn-lt"/>
                <a:ea typeface="+mn-ea"/>
                <a:cs typeface="+mn-cs"/>
              </a:rPr>
              <a:t>γλουταθειόνης</a:t>
            </a:r>
            <a:r>
              <a:rPr lang="el-GR" sz="1200" b="0" i="0" kern="1200" dirty="0" smtClean="0">
                <a:solidFill>
                  <a:schemeClr val="tx1"/>
                </a:solidFill>
                <a:latin typeface="+mn-lt"/>
                <a:ea typeface="+mn-ea"/>
                <a:cs typeface="+mn-cs"/>
              </a:rPr>
              <a:t> </a:t>
            </a:r>
            <a:r>
              <a:rPr lang="el-GR" sz="1200" b="0" i="0" kern="1200" dirty="0" err="1" smtClean="0">
                <a:solidFill>
                  <a:schemeClr val="tx1"/>
                </a:solidFill>
                <a:latin typeface="+mn-lt"/>
                <a:ea typeface="+mn-ea"/>
                <a:cs typeface="+mn-cs"/>
              </a:rPr>
              <a:t>υπεροξειδάσης</a:t>
            </a:r>
            <a:r>
              <a:rPr lang="el-GR" sz="1200" b="0" i="0" kern="1200" dirty="0" smtClean="0">
                <a:solidFill>
                  <a:schemeClr val="tx1"/>
                </a:solidFill>
                <a:latin typeface="+mn-lt"/>
                <a:ea typeface="+mn-ea"/>
                <a:cs typeface="+mn-cs"/>
              </a:rPr>
              <a:t>, ενός σημαντικότατου ενζύμου που βρίσκεται σε κάθε κύτταρο του σώματος μας.</a:t>
            </a:r>
            <a:r>
              <a:rPr lang="el-GR" dirty="0" smtClean="0"/>
              <a:t/>
            </a:r>
            <a:br>
              <a:rPr lang="el-GR" dirty="0" smtClean="0"/>
            </a:br>
            <a:r>
              <a:rPr lang="el-GR" dirty="0" smtClean="0"/>
              <a:t/>
            </a:r>
            <a:br>
              <a:rPr lang="el-GR" dirty="0" smtClean="0"/>
            </a:br>
            <a:r>
              <a:rPr lang="el-GR" sz="1200" b="0" i="0" kern="1200" dirty="0" smtClean="0">
                <a:solidFill>
                  <a:schemeClr val="tx1"/>
                </a:solidFill>
                <a:latin typeface="+mn-lt"/>
                <a:ea typeface="+mn-ea"/>
                <a:cs typeface="+mn-cs"/>
              </a:rPr>
              <a:t>Το </a:t>
            </a:r>
            <a:r>
              <a:rPr lang="el-GR" sz="1200" b="1" i="0" kern="1200" dirty="0" smtClean="0">
                <a:solidFill>
                  <a:schemeClr val="tx1"/>
                </a:solidFill>
                <a:latin typeface="+mn-lt"/>
                <a:ea typeface="+mn-ea"/>
                <a:cs typeface="+mn-cs"/>
              </a:rPr>
              <a:t>σελήνιο</a:t>
            </a:r>
            <a:r>
              <a:rPr lang="el-GR" sz="1200" b="0" i="0" kern="1200" dirty="0" smtClean="0">
                <a:solidFill>
                  <a:schemeClr val="tx1"/>
                </a:solidFill>
                <a:latin typeface="+mn-lt"/>
                <a:ea typeface="+mn-ea"/>
                <a:cs typeface="+mn-cs"/>
              </a:rPr>
              <a:t> υπάρχει στο κρέας, το ψάρι, το σιτάρι και το αλεύρι ολικής αλέσεως, τα αυγά, τη σόγια, το σκόρδο, το κρεμμύδι, το μπρόκολο, το </a:t>
            </a:r>
            <a:r>
              <a:rPr lang="el-GR" sz="1200" b="0" i="0" kern="1200" dirty="0" err="1" smtClean="0">
                <a:solidFill>
                  <a:schemeClr val="tx1"/>
                </a:solidFill>
                <a:latin typeface="+mn-lt"/>
                <a:ea typeface="+mn-ea"/>
                <a:cs typeface="+mn-cs"/>
              </a:rPr>
              <a:t>alfalfa</a:t>
            </a:r>
            <a:r>
              <a:rPr lang="el-GR" sz="1200" b="0" i="0" kern="1200" dirty="0" smtClean="0">
                <a:solidFill>
                  <a:schemeClr val="tx1"/>
                </a:solidFill>
                <a:latin typeface="+mn-lt"/>
                <a:ea typeface="+mn-ea"/>
                <a:cs typeface="+mn-cs"/>
              </a:rPr>
              <a:t> το </a:t>
            </a:r>
            <a:r>
              <a:rPr lang="el-GR" sz="1200" b="0" i="0" kern="1200" dirty="0" err="1" smtClean="0">
                <a:solidFill>
                  <a:schemeClr val="tx1"/>
                </a:solidFill>
                <a:latin typeface="+mn-lt"/>
                <a:ea typeface="+mn-ea"/>
                <a:cs typeface="+mn-cs"/>
              </a:rPr>
              <a:t>kelp</a:t>
            </a:r>
            <a:r>
              <a:rPr lang="el-GR" sz="1200" b="0" i="0" kern="1200" dirty="0" smtClean="0">
                <a:solidFill>
                  <a:schemeClr val="tx1"/>
                </a:solidFill>
                <a:latin typeface="+mn-lt"/>
                <a:ea typeface="+mn-ea"/>
                <a:cs typeface="+mn-cs"/>
              </a:rPr>
              <a:t> </a:t>
            </a:r>
            <a:r>
              <a:rPr lang="el-GR" sz="1200" b="0" i="0" kern="1200" dirty="0" err="1" smtClean="0">
                <a:solidFill>
                  <a:schemeClr val="tx1"/>
                </a:solidFill>
                <a:latin typeface="+mn-lt"/>
                <a:ea typeface="+mn-ea"/>
                <a:cs typeface="+mn-cs"/>
              </a:rPr>
              <a:t>κ.λ.π</a:t>
            </a:r>
            <a:r>
              <a:rPr lang="el-GR" sz="1200" b="0" i="0" kern="1200" dirty="0" smtClean="0">
                <a:solidFill>
                  <a:schemeClr val="tx1"/>
                </a:solidFill>
                <a:latin typeface="+mn-lt"/>
                <a:ea typeface="+mn-ea"/>
                <a:cs typeface="+mn-cs"/>
              </a:rPr>
              <a:t>, η περιεκτικότητα όμως των τροφών σε σελήνιο ποικίλει πάρα πολύ, ανάλογα με το έδαφος από το οποίο προέρχονται.</a:t>
            </a:r>
          </a:p>
          <a:p>
            <a:r>
              <a:rPr lang="el-GR" sz="1200" b="0" i="0" kern="1200" dirty="0" smtClean="0">
                <a:solidFill>
                  <a:schemeClr val="tx1"/>
                </a:solidFill>
                <a:latin typeface="+mn-lt"/>
                <a:ea typeface="+mn-ea"/>
                <a:cs typeface="+mn-cs"/>
              </a:rPr>
              <a:t/>
            </a:r>
            <a:br>
              <a:rPr lang="el-GR" sz="1200" b="0" i="0" kern="1200" dirty="0" smtClean="0">
                <a:solidFill>
                  <a:schemeClr val="tx1"/>
                </a:solidFill>
                <a:latin typeface="+mn-lt"/>
                <a:ea typeface="+mn-ea"/>
                <a:cs typeface="+mn-cs"/>
              </a:rPr>
            </a:br>
            <a:r>
              <a:rPr lang="el-GR" sz="1200" b="0" i="0" kern="1200" dirty="0" smtClean="0">
                <a:solidFill>
                  <a:schemeClr val="tx1"/>
                </a:solidFill>
                <a:latin typeface="+mn-lt"/>
                <a:ea typeface="+mn-ea"/>
                <a:cs typeface="+mn-cs"/>
              </a:rPr>
              <a:t/>
            </a:r>
            <a:br>
              <a:rPr lang="el-GR" sz="1200" b="0" i="0" kern="1200" dirty="0" smtClean="0">
                <a:solidFill>
                  <a:schemeClr val="tx1"/>
                </a:solidFill>
                <a:latin typeface="+mn-lt"/>
                <a:ea typeface="+mn-ea"/>
                <a:cs typeface="+mn-cs"/>
              </a:rPr>
            </a:br>
            <a:r>
              <a:rPr lang="el-GR" sz="1200" b="0" i="0" kern="1200" dirty="0" err="1" smtClean="0">
                <a:solidFill>
                  <a:schemeClr val="tx1"/>
                </a:solidFill>
                <a:latin typeface="+mn-lt"/>
                <a:ea typeface="+mn-ea"/>
                <a:cs typeface="+mn-cs"/>
              </a:rPr>
              <a:t>Read</a:t>
            </a:r>
            <a:r>
              <a:rPr lang="el-GR" sz="1200" b="0" i="0" kern="1200" dirty="0" smtClean="0">
                <a:solidFill>
                  <a:schemeClr val="tx1"/>
                </a:solidFill>
                <a:latin typeface="+mn-lt"/>
                <a:ea typeface="+mn-ea"/>
                <a:cs typeface="+mn-cs"/>
              </a:rPr>
              <a:t> </a:t>
            </a:r>
            <a:r>
              <a:rPr lang="el-GR" sz="1200" b="0" i="0" kern="1200" dirty="0" err="1" smtClean="0">
                <a:solidFill>
                  <a:schemeClr val="tx1"/>
                </a:solidFill>
                <a:latin typeface="+mn-lt"/>
                <a:ea typeface="+mn-ea"/>
                <a:cs typeface="+mn-cs"/>
              </a:rPr>
              <a:t>more</a:t>
            </a:r>
            <a:r>
              <a:rPr lang="el-GR" sz="1200" b="0" i="0" kern="1200" dirty="0" smtClean="0">
                <a:solidFill>
                  <a:schemeClr val="tx1"/>
                </a:solidFill>
                <a:latin typeface="+mn-lt"/>
                <a:ea typeface="+mn-ea"/>
                <a:cs typeface="+mn-cs"/>
              </a:rPr>
              <a:t>: </a:t>
            </a:r>
            <a:r>
              <a:rPr lang="el-GR" sz="1200" b="0" i="0" u="none" strike="noStrike" kern="1200" dirty="0" smtClean="0">
                <a:solidFill>
                  <a:schemeClr val="tx1"/>
                </a:solidFill>
                <a:latin typeface="+mn-lt"/>
                <a:ea typeface="+mn-ea"/>
                <a:cs typeface="+mn-cs"/>
                <a:hlinkClick r:id="rId3"/>
              </a:rPr>
              <a:t>http://www.genenutrition.gr/index.php/bioenerga-sistatika/wisflavonoids.html#ixzz3JuG7HCox</a:t>
            </a:r>
            <a:r>
              <a:rPr lang="el-GR" sz="1200" b="0" i="0" kern="1200" dirty="0" smtClean="0">
                <a:solidFill>
                  <a:schemeClr val="tx1"/>
                </a:solidFill>
                <a:latin typeface="+mn-lt"/>
                <a:ea typeface="+mn-ea"/>
                <a:cs typeface="+mn-cs"/>
              </a:rPr>
              <a:t/>
            </a:r>
            <a:br>
              <a:rPr lang="el-GR" sz="1200" b="0" i="0" kern="1200" dirty="0" smtClean="0">
                <a:solidFill>
                  <a:schemeClr val="tx1"/>
                </a:solidFill>
                <a:latin typeface="+mn-lt"/>
                <a:ea typeface="+mn-ea"/>
                <a:cs typeface="+mn-cs"/>
              </a:rPr>
            </a:br>
            <a:r>
              <a:rPr lang="el-GR" sz="1200" b="0" i="0" kern="1200" dirty="0" smtClean="0">
                <a:solidFill>
                  <a:schemeClr val="tx1"/>
                </a:solidFill>
                <a:latin typeface="+mn-lt"/>
                <a:ea typeface="+mn-ea"/>
                <a:cs typeface="+mn-cs"/>
              </a:rPr>
              <a:t/>
            </a:r>
            <a:br>
              <a:rPr lang="el-GR" sz="1200" b="0" i="0" kern="1200" dirty="0" smtClean="0">
                <a:solidFill>
                  <a:schemeClr val="tx1"/>
                </a:solidFill>
                <a:latin typeface="+mn-lt"/>
                <a:ea typeface="+mn-ea"/>
                <a:cs typeface="+mn-cs"/>
              </a:rPr>
            </a:br>
            <a:r>
              <a:rPr lang="el-GR" sz="1200" b="0" i="0" kern="1200" dirty="0" err="1" smtClean="0">
                <a:solidFill>
                  <a:schemeClr val="tx1"/>
                </a:solidFill>
                <a:latin typeface="+mn-lt"/>
                <a:ea typeface="+mn-ea"/>
                <a:cs typeface="+mn-cs"/>
              </a:rPr>
              <a:t>Read</a:t>
            </a:r>
            <a:r>
              <a:rPr lang="el-GR" sz="1200" b="0" i="0" kern="1200" dirty="0" smtClean="0">
                <a:solidFill>
                  <a:schemeClr val="tx1"/>
                </a:solidFill>
                <a:latin typeface="+mn-lt"/>
                <a:ea typeface="+mn-ea"/>
                <a:cs typeface="+mn-cs"/>
              </a:rPr>
              <a:t> </a:t>
            </a:r>
            <a:r>
              <a:rPr lang="el-GR" sz="1200" b="0" i="0" kern="1200" dirty="0" err="1" smtClean="0">
                <a:solidFill>
                  <a:schemeClr val="tx1"/>
                </a:solidFill>
                <a:latin typeface="+mn-lt"/>
                <a:ea typeface="+mn-ea"/>
                <a:cs typeface="+mn-cs"/>
              </a:rPr>
              <a:t>more</a:t>
            </a:r>
            <a:r>
              <a:rPr lang="el-GR" sz="1200" b="0" i="0" kern="1200" dirty="0" smtClean="0">
                <a:solidFill>
                  <a:schemeClr val="tx1"/>
                </a:solidFill>
                <a:latin typeface="+mn-lt"/>
                <a:ea typeface="+mn-ea"/>
                <a:cs typeface="+mn-cs"/>
              </a:rPr>
              <a:t>: </a:t>
            </a:r>
            <a:r>
              <a:rPr lang="el-GR" sz="1200" b="0" i="0" u="none" strike="noStrike" kern="1200" dirty="0" smtClean="0">
                <a:solidFill>
                  <a:schemeClr val="tx1"/>
                </a:solidFill>
                <a:latin typeface="+mn-lt"/>
                <a:ea typeface="+mn-ea"/>
                <a:cs typeface="+mn-cs"/>
                <a:hlinkClick r:id="rId3"/>
              </a:rPr>
              <a:t>http://www.genenutrition.gr/index.php/bioenerga-sistatika/wisflavonoids.html#ixzz3JuFzzHdX</a:t>
            </a:r>
            <a:endParaRPr lang="el-GR" dirty="0"/>
          </a:p>
        </p:txBody>
      </p:sp>
      <p:sp>
        <p:nvSpPr>
          <p:cNvPr id="4" name="3 - Θέση αριθμού διαφάνειας"/>
          <p:cNvSpPr>
            <a:spLocks noGrp="1"/>
          </p:cNvSpPr>
          <p:nvPr>
            <p:ph type="sldNum" sz="quarter" idx="10"/>
          </p:nvPr>
        </p:nvSpPr>
        <p:spPr/>
        <p:txBody>
          <a:bodyPr/>
          <a:lstStyle/>
          <a:p>
            <a:fld id="{F1FC7B9C-797B-437F-A052-8F5DAD3D20D0}" type="slidenum">
              <a:rPr lang="el-GR" smtClean="0"/>
              <a:pPr/>
              <a:t>102</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b="0" i="0" kern="1200" dirty="0" smtClean="0">
                <a:solidFill>
                  <a:schemeClr val="tx1"/>
                </a:solidFill>
                <a:latin typeface="+mn-lt"/>
                <a:ea typeface="+mn-ea"/>
                <a:cs typeface="+mn-cs"/>
              </a:rPr>
              <a:t>Η προγεστερόνη είναι μια σημαντική ορμόνη που παράγουν τόσο οι άνδρες, όσο και οι γυναίκες. -</a:t>
            </a:r>
            <a:endParaRPr lang="el-GR" dirty="0"/>
          </a:p>
        </p:txBody>
      </p:sp>
      <p:sp>
        <p:nvSpPr>
          <p:cNvPr id="4" name="3 - Θέση αριθμού διαφάνειας"/>
          <p:cNvSpPr>
            <a:spLocks noGrp="1"/>
          </p:cNvSpPr>
          <p:nvPr>
            <p:ph type="sldNum" sz="quarter" idx="10"/>
          </p:nvPr>
        </p:nvSpPr>
        <p:spPr/>
        <p:txBody>
          <a:bodyPr/>
          <a:lstStyle/>
          <a:p>
            <a:fld id="{F1FC7B9C-797B-437F-A052-8F5DAD3D20D0}" type="slidenum">
              <a:rPr lang="el-GR" smtClean="0"/>
              <a:pPr/>
              <a:t>108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2A00705-FA8A-4979-9755-7DB02A575913}"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4452E9-DB45-4491-96AB-92CFE492B245}"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8009985-7C61-4C15-B9BE-FFA5A58838F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B3A1235-C120-4CF4-8B86-913F0150D9E9}"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EF92D3B-7117-4287-B146-52A26A1C362E}" type="datetime1">
              <a:rPr lang="el-GR" smtClean="0"/>
              <a:pPr/>
              <a:t>6/12/2014</a:t>
            </a:fld>
            <a:endParaRPr lang="el-GR"/>
          </a:p>
        </p:txBody>
      </p:sp>
      <p:sp>
        <p:nvSpPr>
          <p:cNvPr id="6" name="5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7" name="6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4EBD337-297E-49F2-876D-DAE87523E9C9}" type="datetime1">
              <a:rPr lang="el-GR" smtClean="0"/>
              <a:pPr/>
              <a:t>6/12/2014</a:t>
            </a:fld>
            <a:endParaRPr lang="el-GR"/>
          </a:p>
        </p:txBody>
      </p:sp>
      <p:sp>
        <p:nvSpPr>
          <p:cNvPr id="8" name="7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9" name="8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2499E45-EB04-4F18-9D03-08C97757D30A}" type="datetime1">
              <a:rPr lang="el-GR" smtClean="0"/>
              <a:pPr/>
              <a:t>6/12/2014</a:t>
            </a:fld>
            <a:endParaRPr lang="el-GR"/>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D96818-87CC-43A9-A2AB-46C0F3F0BDD4}" type="datetime1">
              <a:rPr lang="el-GR" smtClean="0"/>
              <a:pPr/>
              <a:t>6/12/2014</a:t>
            </a:fld>
            <a:endParaRPr lang="el-GR"/>
          </a:p>
        </p:txBody>
      </p:sp>
      <p:sp>
        <p:nvSpPr>
          <p:cNvPr id="6" name="5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7" name="6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8BAA9BE-FE36-4C0B-8E9B-88781C74A256}" type="datetime1">
              <a:rPr lang="el-GR" smtClean="0"/>
              <a:pPr/>
              <a:t>6/12/2014</a:t>
            </a:fld>
            <a:endParaRPr lang="el-GR"/>
          </a:p>
        </p:txBody>
      </p:sp>
      <p:sp>
        <p:nvSpPr>
          <p:cNvPr id="6" name="5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7" name="6 - Θέση αριθμού διαφάνειας"/>
          <p:cNvSpPr>
            <a:spLocks noGrp="1"/>
          </p:cNvSpPr>
          <p:nvPr>
            <p:ph type="sldNum" sz="quarter" idx="12"/>
          </p:nvPr>
        </p:nvSpPr>
        <p:spPr/>
        <p:txBody>
          <a:bodyPr/>
          <a:lstStyle/>
          <a:p>
            <a:fld id="{E4D9FCAE-42D1-4E40-8D2D-229BA24A834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3F2F9-3CC5-4EA0-8EDA-B8C4822F33A8}" type="datetime1">
              <a:rPr lang="el-GR" smtClean="0"/>
              <a:pPr/>
              <a:t>6/12/2014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9FCAE-42D1-4E40-8D2D-229BA24A834B}"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852936"/>
            <a:ext cx="7772400" cy="1224136"/>
          </a:xfrm>
        </p:spPr>
        <p:txBody>
          <a:bodyPr>
            <a:normAutofit fontScale="90000"/>
          </a:bodyPr>
          <a:lstStyle/>
          <a:p>
            <a:r>
              <a:rPr lang="el-GR" dirty="0" smtClean="0"/>
              <a:t>ΔΕΡΜΑΤΟΛΟΓΙΑ</a:t>
            </a:r>
            <a:br>
              <a:rPr lang="el-GR" dirty="0" smtClean="0"/>
            </a:br>
            <a:r>
              <a:rPr lang="el-GR" dirty="0" smtClean="0"/>
              <a:t>ΤΜΗΜΑ ΑΙΣΘΗΤΙΚΗΣ</a:t>
            </a:r>
            <a:endParaRPr lang="el-GR" dirty="0"/>
          </a:p>
        </p:txBody>
      </p:sp>
      <p:sp>
        <p:nvSpPr>
          <p:cNvPr id="3" name="2 - Υπότιτλος"/>
          <p:cNvSpPr>
            <a:spLocks noGrp="1"/>
          </p:cNvSpPr>
          <p:nvPr>
            <p:ph type="subTitle" idx="1"/>
          </p:nvPr>
        </p:nvSpPr>
        <p:spPr>
          <a:xfrm>
            <a:off x="1371600" y="4581128"/>
            <a:ext cx="6400800" cy="1057672"/>
          </a:xfrm>
        </p:spPr>
        <p:txBody>
          <a:bodyPr>
            <a:normAutofit fontScale="70000" lnSpcReduction="20000"/>
          </a:bodyPr>
          <a:lstStyle/>
          <a:p>
            <a:r>
              <a:rPr lang="el-GR" dirty="0" smtClean="0"/>
              <a:t>Α΄ΕΞΑΜΗΝΟ</a:t>
            </a:r>
          </a:p>
          <a:p>
            <a:r>
              <a:rPr lang="el-GR" dirty="0" smtClean="0"/>
              <a:t>ΝΤΟΤΣΙΚΑ ΑΝΑΣΤΑΣΙΑΔΗ ΙΩΑΝΝΑ</a:t>
            </a:r>
            <a:r>
              <a:rPr lang="en-US" dirty="0" smtClean="0"/>
              <a:t> </a:t>
            </a:r>
          </a:p>
          <a:p>
            <a:r>
              <a:rPr lang="en-US" dirty="0" smtClean="0"/>
              <a:t>M.D.E. </a:t>
            </a:r>
            <a:endParaRPr lang="el-GR" dirty="0" smtClean="0"/>
          </a:p>
        </p:txBody>
      </p:sp>
      <p:pic>
        <p:nvPicPr>
          <p:cNvPr id="4" name="Picture 2" descr="http://player.slideplayer.gr/7/1922666/data/images/img4.jpg"/>
          <p:cNvPicPr>
            <a:picLocks noChangeAspect="1" noChangeArrowheads="1"/>
          </p:cNvPicPr>
          <p:nvPr/>
        </p:nvPicPr>
        <p:blipFill>
          <a:blip r:embed="rId2" cstate="print"/>
          <a:srcRect/>
          <a:stretch>
            <a:fillRect/>
          </a:stretch>
        </p:blipFill>
        <p:spPr bwMode="auto">
          <a:xfrm>
            <a:off x="323528" y="188640"/>
            <a:ext cx="4824536" cy="25202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vacupower.gr/assets/images/500_805e9a90b3f1e049d7695f4b30b0910a-Copy.jpg"/>
          <p:cNvPicPr>
            <a:picLocks noChangeAspect="1" noChangeArrowheads="1"/>
          </p:cNvPicPr>
          <p:nvPr/>
        </p:nvPicPr>
        <p:blipFill>
          <a:blip r:embed="rId2" cstate="print"/>
          <a:srcRect/>
          <a:stretch>
            <a:fillRect/>
          </a:stretch>
        </p:blipFill>
        <p:spPr bwMode="auto">
          <a:xfrm>
            <a:off x="251520" y="260648"/>
            <a:ext cx="8640960" cy="6048672"/>
          </a:xfrm>
          <a:prstGeom prst="rect">
            <a:avLst/>
          </a:prstGeom>
          <a:noFill/>
        </p:spPr>
      </p:pic>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ημερομηνίας"/>
          <p:cNvSpPr>
            <a:spLocks noGrp="1"/>
          </p:cNvSpPr>
          <p:nvPr>
            <p:ph type="dt" sz="half" idx="10"/>
          </p:nvPr>
        </p:nvSpPr>
        <p:spPr/>
        <p:txBody>
          <a:bodyPr/>
          <a:lstStyle/>
          <a:p>
            <a:fld id="{31A0C3F2-0272-4CF5-AE40-46E8A0189578}" type="datetime1">
              <a:rPr lang="el-GR" smtClean="0"/>
              <a:pPr/>
              <a:t>6/12/2014</a:t>
            </a:fld>
            <a:endParaRPr lang="el-GR"/>
          </a:p>
        </p:txBody>
      </p:sp>
      <p:sp>
        <p:nvSpPr>
          <p:cNvPr id="5" name="4 - Θέση αριθμού διαφάνειας"/>
          <p:cNvSpPr>
            <a:spLocks noGrp="1"/>
          </p:cNvSpPr>
          <p:nvPr>
            <p:ph type="sldNum" sz="quarter" idx="12"/>
          </p:nvPr>
        </p:nvSpPr>
        <p:spPr/>
        <p:txBody>
          <a:bodyPr/>
          <a:lstStyle/>
          <a:p>
            <a:fld id="{E4D9FCAE-42D1-4E40-8D2D-229BA24A834B}" type="slidenum">
              <a:rPr lang="el-GR" smtClean="0"/>
              <a:pPr/>
              <a:t>10</a:t>
            </a:fld>
            <a:endParaRPr lang="el-G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3300">
            <a:alpha val="95000"/>
          </a:srgb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836712"/>
            <a:ext cx="9144000" cy="6021288"/>
          </a:xfrm>
        </p:spPr>
        <p:txBody>
          <a:bodyPr>
            <a:normAutofit/>
          </a:bodyPr>
          <a:lstStyle/>
          <a:p>
            <a:pPr>
              <a:buNone/>
            </a:pPr>
            <a:r>
              <a:rPr lang="el-GR" sz="2800" b="1" u="sng" dirty="0" smtClean="0">
                <a:solidFill>
                  <a:srgbClr val="FFC000"/>
                </a:solidFill>
              </a:rPr>
              <a:t>Πόσο επηρεάζει η διατροφή μας το δέρμα;</a:t>
            </a:r>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100</a:t>
            </a:fld>
            <a:endParaRPr lang="el-GR"/>
          </a:p>
        </p:txBody>
      </p:sp>
      <p:sp>
        <p:nvSpPr>
          <p:cNvPr id="7" name="1 - Τίτλος"/>
          <p:cNvSpPr>
            <a:spLocks noGrp="1"/>
          </p:cNvSpPr>
          <p:nvPr>
            <p:ph type="title"/>
          </p:nvPr>
        </p:nvSpPr>
        <p:spPr>
          <a:xfrm>
            <a:off x="0" y="0"/>
            <a:ext cx="9144000" cy="836712"/>
          </a:xfrm>
          <a:solidFill>
            <a:srgbClr val="92D050"/>
          </a:solidFill>
        </p:spPr>
        <p:txBody>
          <a:bodyPr>
            <a:noAutofit/>
          </a:bodyPr>
          <a:lstStyle/>
          <a:p>
            <a:r>
              <a:rPr lang="el-GR" sz="3200" b="1" dirty="0" smtClean="0"/>
              <a:t>ΜΑΘΗΜΑ  8</a:t>
            </a:r>
            <a:r>
              <a:rPr lang="el-GR" sz="3200" b="1" baseline="30000" dirty="0" smtClean="0"/>
              <a:t>ο</a:t>
            </a:r>
            <a:r>
              <a:rPr lang="el-GR" sz="3200" b="1" dirty="0" smtClean="0"/>
              <a:t>  Δέρμα και διατροφή</a:t>
            </a:r>
            <a:endParaRPr lang="el-GR" sz="3200" b="1" dirty="0"/>
          </a:p>
        </p:txBody>
      </p:sp>
      <p:sp>
        <p:nvSpPr>
          <p:cNvPr id="8" name="7 - Ορθογώνιο"/>
          <p:cNvSpPr/>
          <p:nvPr/>
        </p:nvSpPr>
        <p:spPr>
          <a:xfrm>
            <a:off x="179512" y="1412776"/>
            <a:ext cx="8964488" cy="5262979"/>
          </a:xfrm>
          <a:prstGeom prst="rect">
            <a:avLst/>
          </a:prstGeom>
        </p:spPr>
        <p:txBody>
          <a:bodyPr wrap="square">
            <a:spAutoFit/>
          </a:bodyPr>
          <a:lstStyle/>
          <a:p>
            <a:pPr>
              <a:buFont typeface="Wingdings" pitchFamily="2" charset="2"/>
              <a:buChar char="ü"/>
            </a:pPr>
            <a:r>
              <a:rPr lang="el-GR" sz="2800" dirty="0" smtClean="0"/>
              <a:t>Για να διατηρηθεί το </a:t>
            </a:r>
            <a:r>
              <a:rPr lang="el-GR" sz="2800" i="1" dirty="0" smtClean="0"/>
              <a:t>δέρμα υγιές και λαμπερό είναι απαραίτητη η τήρηση μιας </a:t>
            </a:r>
            <a:r>
              <a:rPr lang="el-GR" sz="2800" dirty="0" smtClean="0"/>
              <a:t>ισορροπημένης διατροφής, πλούσιας σε </a:t>
            </a:r>
            <a:r>
              <a:rPr lang="el-GR" sz="2800" dirty="0" smtClean="0">
                <a:solidFill>
                  <a:srgbClr val="FFC000"/>
                </a:solidFill>
              </a:rPr>
              <a:t>πρωτεΐνες, βιταμίνες </a:t>
            </a:r>
            <a:r>
              <a:rPr lang="el-GR" sz="2800" dirty="0" smtClean="0"/>
              <a:t>και </a:t>
            </a:r>
            <a:r>
              <a:rPr lang="el-GR" sz="2800" dirty="0" smtClean="0">
                <a:solidFill>
                  <a:srgbClr val="FFC000"/>
                </a:solidFill>
              </a:rPr>
              <a:t>ιχνοστοιχεία</a:t>
            </a:r>
            <a:r>
              <a:rPr lang="el-GR" sz="2800" dirty="0" smtClean="0"/>
              <a:t>, καθώς επίσης και η </a:t>
            </a:r>
            <a:r>
              <a:rPr lang="el-GR" sz="2800" u="sng" dirty="0" smtClean="0"/>
              <a:t>κατανάλωση </a:t>
            </a:r>
            <a:r>
              <a:rPr lang="el-GR" sz="2800" dirty="0" smtClean="0">
                <a:solidFill>
                  <a:srgbClr val="FFC000"/>
                </a:solidFill>
              </a:rPr>
              <a:t>επαρκούς ποσότητας υγρών</a:t>
            </a:r>
            <a:r>
              <a:rPr lang="el-GR" sz="2800" dirty="0" smtClean="0"/>
              <a:t>. </a:t>
            </a:r>
          </a:p>
          <a:p>
            <a:pPr>
              <a:buFont typeface="Wingdings" pitchFamily="2" charset="2"/>
              <a:buChar char="ü"/>
            </a:pPr>
            <a:r>
              <a:rPr lang="el-GR" sz="2800" dirty="0" smtClean="0"/>
              <a:t>Η </a:t>
            </a:r>
            <a:r>
              <a:rPr lang="el-GR" sz="2800" dirty="0" smtClean="0">
                <a:solidFill>
                  <a:srgbClr val="92D050"/>
                </a:solidFill>
              </a:rPr>
              <a:t>κακή και χαμηλά ενεργειακή  διατροφή </a:t>
            </a:r>
            <a:r>
              <a:rPr lang="el-GR" sz="2800" u="sng" dirty="0" smtClean="0"/>
              <a:t>αποδυναμώνει την άμυνα του οργανισμού </a:t>
            </a:r>
            <a:r>
              <a:rPr lang="el-GR" sz="2800" dirty="0" smtClean="0"/>
              <a:t>και </a:t>
            </a:r>
            <a:r>
              <a:rPr lang="el-GR" sz="2800" u="sng" dirty="0" smtClean="0"/>
              <a:t>αυξάνει </a:t>
            </a:r>
            <a:r>
              <a:rPr lang="el-GR" sz="2800" dirty="0" smtClean="0"/>
              <a:t>τον κίνδυνο εμφάνισης </a:t>
            </a:r>
            <a:r>
              <a:rPr lang="el-GR" sz="2800" dirty="0" smtClean="0">
                <a:solidFill>
                  <a:srgbClr val="92D050"/>
                </a:solidFill>
              </a:rPr>
              <a:t>λοιμώξεων του δέρματος </a:t>
            </a:r>
            <a:r>
              <a:rPr lang="el-GR" sz="2800" dirty="0" smtClean="0"/>
              <a:t>(π.χ. ακμή). </a:t>
            </a:r>
          </a:p>
          <a:p>
            <a:pPr>
              <a:buFont typeface="Wingdings" pitchFamily="2" charset="2"/>
              <a:buChar char="ü"/>
            </a:pPr>
            <a:r>
              <a:rPr lang="el-GR" sz="2800" dirty="0" smtClean="0"/>
              <a:t>Η </a:t>
            </a:r>
            <a:r>
              <a:rPr lang="el-GR" sz="2800" u="sng" dirty="0" smtClean="0"/>
              <a:t>αυξημένη κατανάλωση </a:t>
            </a:r>
            <a:r>
              <a:rPr lang="el-GR" sz="2800" dirty="0" smtClean="0">
                <a:solidFill>
                  <a:srgbClr val="FFFF00"/>
                </a:solidFill>
              </a:rPr>
              <a:t>ζάχαρης</a:t>
            </a:r>
            <a:r>
              <a:rPr lang="el-GR" sz="2800" dirty="0" smtClean="0"/>
              <a:t> οδηγεί στη </a:t>
            </a:r>
            <a:r>
              <a:rPr lang="el-GR" sz="2800" dirty="0" smtClean="0">
                <a:solidFill>
                  <a:srgbClr val="92D050"/>
                </a:solidFill>
              </a:rPr>
              <a:t>δυσλειτουργία του κολλαγόνου </a:t>
            </a:r>
            <a:r>
              <a:rPr lang="el-GR" sz="2800" dirty="0" smtClean="0"/>
              <a:t>(ουσία που προσδίδει στο δέρμα συνοχή και ευκαμψία) του δέρματος </a:t>
            </a:r>
            <a:r>
              <a:rPr lang="el-GR" sz="2800" u="sng" dirty="0" smtClean="0"/>
              <a:t>προκαλώντας την εμφάνιση καφέ κηλίδων</a:t>
            </a:r>
            <a:r>
              <a:rPr lang="el-GR" sz="2800" dirty="0" smtClean="0"/>
              <a:t>.</a:t>
            </a:r>
          </a:p>
          <a:p>
            <a:r>
              <a:rPr lang="el-GR" sz="2800" dirty="0" smtClean="0"/>
              <a: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03300">
            <a:alpha val="95000"/>
          </a:srgbClr>
        </a:solidFill>
        <a:effectLst/>
      </p:bgPr>
    </p:bg>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101</a:t>
            </a:fld>
            <a:endParaRPr lang="el-GR"/>
          </a:p>
        </p:txBody>
      </p:sp>
      <p:sp>
        <p:nvSpPr>
          <p:cNvPr id="5" name="4 - Ορθογώνιο"/>
          <p:cNvSpPr/>
          <p:nvPr/>
        </p:nvSpPr>
        <p:spPr>
          <a:xfrm>
            <a:off x="0" y="0"/>
            <a:ext cx="9144000" cy="6370975"/>
          </a:xfrm>
          <a:prstGeom prst="rect">
            <a:avLst/>
          </a:prstGeom>
        </p:spPr>
        <p:txBody>
          <a:bodyPr wrap="square">
            <a:spAutoFit/>
          </a:bodyPr>
          <a:lstStyle/>
          <a:p>
            <a:pPr>
              <a:buFont typeface="Wingdings" pitchFamily="2" charset="2"/>
              <a:buChar char="Ø"/>
            </a:pPr>
            <a:r>
              <a:rPr lang="el-GR" sz="2400" dirty="0" smtClean="0"/>
              <a:t>Οι </a:t>
            </a:r>
            <a:r>
              <a:rPr lang="el-GR" sz="2400" dirty="0" smtClean="0">
                <a:solidFill>
                  <a:srgbClr val="FFFF00"/>
                </a:solidFill>
              </a:rPr>
              <a:t>χημικές δίαιτες</a:t>
            </a:r>
            <a:r>
              <a:rPr lang="el-GR" sz="2400" dirty="0" smtClean="0"/>
              <a:t>, στις οποίες αποκλείονται ολόκληρες ομάδες τροφίμων δε βοηθούν στη διατήρηση μιας καλής κατάστασης του δέρματος. </a:t>
            </a:r>
          </a:p>
          <a:p>
            <a:pPr>
              <a:buFont typeface="Wingdings" pitchFamily="2" charset="2"/>
              <a:buChar char="Ø"/>
            </a:pPr>
            <a:r>
              <a:rPr lang="el-GR" sz="2400" dirty="0" smtClean="0"/>
              <a:t>Η </a:t>
            </a:r>
            <a:r>
              <a:rPr lang="el-GR" sz="2400" dirty="0" smtClean="0">
                <a:solidFill>
                  <a:srgbClr val="FFFF00"/>
                </a:solidFill>
              </a:rPr>
              <a:t>έλλειψη θρεπτικών συστατικών </a:t>
            </a:r>
            <a:r>
              <a:rPr lang="el-GR" sz="2400" dirty="0" smtClean="0"/>
              <a:t>προκαλεί συμπτώματα παρόμοια με αυτά των δερματοπαθειών (κοκκίνισμα, φαγούρα, ξηρότητα, αίσθημα καύσου). </a:t>
            </a:r>
          </a:p>
          <a:p>
            <a:endParaRPr lang="el-GR" sz="2400" dirty="0" smtClean="0"/>
          </a:p>
          <a:p>
            <a:pPr>
              <a:buFont typeface="Wingdings" pitchFamily="2" charset="2"/>
              <a:buChar char="Ø"/>
            </a:pPr>
            <a:r>
              <a:rPr lang="el-GR" sz="2400" dirty="0" smtClean="0"/>
              <a:t>Η </a:t>
            </a:r>
            <a:r>
              <a:rPr lang="el-GR" sz="2400" dirty="0" smtClean="0">
                <a:solidFill>
                  <a:srgbClr val="FFFF00"/>
                </a:solidFill>
              </a:rPr>
              <a:t>έλλειψη βιταμίνης Α </a:t>
            </a:r>
            <a:r>
              <a:rPr lang="el-GR" sz="2400" dirty="0" smtClean="0"/>
              <a:t>προκαλεί σκληροδερμία, χαμηλά επίπεδα βιταμινών του συμπλέγματος Β προκαλούν ερυθρότητα, ευαισθησία, ξηρότητα ή υπερβολική λιπαρότητα. </a:t>
            </a:r>
          </a:p>
          <a:p>
            <a:pPr>
              <a:buFont typeface="Wingdings" pitchFamily="2" charset="2"/>
              <a:buChar char="Ø"/>
            </a:pPr>
            <a:endParaRPr lang="el-GR" sz="2400" dirty="0" smtClean="0"/>
          </a:p>
          <a:p>
            <a:pPr>
              <a:buFont typeface="Wingdings" pitchFamily="2" charset="2"/>
              <a:buChar char="Ø"/>
            </a:pPr>
            <a:r>
              <a:rPr lang="el-GR" sz="2400" dirty="0" smtClean="0"/>
              <a:t>Πολύ </a:t>
            </a:r>
            <a:r>
              <a:rPr lang="el-GR" sz="2400" dirty="0" smtClean="0">
                <a:solidFill>
                  <a:srgbClr val="92D050"/>
                </a:solidFill>
              </a:rPr>
              <a:t>μικροί μώλωπες </a:t>
            </a:r>
            <a:r>
              <a:rPr lang="el-GR" sz="2400" dirty="0" smtClean="0"/>
              <a:t>γίνονται ορατοί σε περιπτώσεις </a:t>
            </a:r>
            <a:r>
              <a:rPr lang="el-GR" sz="2400" dirty="0" smtClean="0">
                <a:solidFill>
                  <a:srgbClr val="FFFF00"/>
                </a:solidFill>
              </a:rPr>
              <a:t>έλλειψης βιταμίνης C,</a:t>
            </a:r>
            <a:r>
              <a:rPr lang="el-GR" sz="2400" dirty="0" smtClean="0"/>
              <a:t> ενώ το στεγνό και θαμπό δέρμα υποδηλώνει </a:t>
            </a:r>
            <a:r>
              <a:rPr lang="el-GR" sz="2400" u="sng" dirty="0" smtClean="0"/>
              <a:t>φτωχή </a:t>
            </a:r>
            <a:r>
              <a:rPr lang="el-GR" sz="2400" dirty="0" smtClean="0"/>
              <a:t>πρόσληψη </a:t>
            </a:r>
            <a:r>
              <a:rPr lang="el-GR" sz="2400" dirty="0" err="1" smtClean="0">
                <a:solidFill>
                  <a:srgbClr val="92D050"/>
                </a:solidFill>
              </a:rPr>
              <a:t>φυλλικού</a:t>
            </a:r>
            <a:r>
              <a:rPr lang="el-GR" sz="2400" dirty="0" smtClean="0">
                <a:solidFill>
                  <a:srgbClr val="92D050"/>
                </a:solidFill>
              </a:rPr>
              <a:t> οξέος </a:t>
            </a:r>
            <a:r>
              <a:rPr lang="el-GR" sz="2400" dirty="0" smtClean="0"/>
              <a:t>και απαραίτητων </a:t>
            </a:r>
            <a:r>
              <a:rPr lang="el-GR" sz="2400" dirty="0" smtClean="0">
                <a:solidFill>
                  <a:srgbClr val="92D050"/>
                </a:solidFill>
              </a:rPr>
              <a:t>λιπαρών οξέων.</a:t>
            </a:r>
          </a:p>
          <a:p>
            <a:endParaRPr lang="el-GR" sz="2400" dirty="0" smtClean="0">
              <a:solidFill>
                <a:srgbClr val="92D050"/>
              </a:solidFill>
            </a:endParaRPr>
          </a:p>
          <a:p>
            <a:pPr>
              <a:buFont typeface="Wingdings" pitchFamily="2" charset="2"/>
              <a:buChar char="Ø"/>
            </a:pPr>
            <a:r>
              <a:rPr lang="el-GR" sz="2400" dirty="0" smtClean="0"/>
              <a:t>Άτομα που παρουσιάζουν </a:t>
            </a:r>
            <a:r>
              <a:rPr lang="el-GR" sz="2400" dirty="0" smtClean="0">
                <a:solidFill>
                  <a:srgbClr val="FFFF00"/>
                </a:solidFill>
              </a:rPr>
              <a:t>ακμή</a:t>
            </a:r>
            <a:r>
              <a:rPr lang="el-GR" sz="2400" dirty="0" smtClean="0"/>
              <a:t> αντιμετωπίζουν πρόβλημα </a:t>
            </a:r>
            <a:r>
              <a:rPr lang="el-GR" sz="2400" dirty="0" smtClean="0">
                <a:solidFill>
                  <a:srgbClr val="92D050"/>
                </a:solidFill>
              </a:rPr>
              <a:t>έλλειψης ψευδαργύρου</a:t>
            </a:r>
            <a:r>
              <a:rPr lang="el-GR" sz="2400" dirty="0" smtClean="0"/>
              <a:t>. </a:t>
            </a:r>
            <a:endParaRPr lang="el-GR" sz="2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3300">
            <a:alpha val="95000"/>
          </a:srgbClr>
        </a:solidFill>
        <a:effectLst/>
      </p:bgPr>
    </p:bg>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102</a:t>
            </a:fld>
            <a:endParaRPr lang="el-GR"/>
          </a:p>
        </p:txBody>
      </p:sp>
      <p:sp>
        <p:nvSpPr>
          <p:cNvPr id="5" name="4 - Ορθογώνιο"/>
          <p:cNvSpPr/>
          <p:nvPr/>
        </p:nvSpPr>
        <p:spPr>
          <a:xfrm>
            <a:off x="251520" y="188640"/>
            <a:ext cx="8892480" cy="6124754"/>
          </a:xfrm>
          <a:prstGeom prst="rect">
            <a:avLst/>
          </a:prstGeom>
        </p:spPr>
        <p:txBody>
          <a:bodyPr wrap="square">
            <a:spAutoFit/>
          </a:bodyPr>
          <a:lstStyle/>
          <a:p>
            <a:pPr>
              <a:buFont typeface="Wingdings" pitchFamily="2" charset="2"/>
              <a:buChar char="v"/>
            </a:pPr>
            <a:r>
              <a:rPr lang="el-GR" sz="2800" dirty="0" smtClean="0"/>
              <a:t>Η </a:t>
            </a:r>
            <a:r>
              <a:rPr lang="el-GR" sz="2800" dirty="0" smtClean="0">
                <a:solidFill>
                  <a:srgbClr val="FFC000"/>
                </a:solidFill>
              </a:rPr>
              <a:t>κατάλληλη διατροφή </a:t>
            </a:r>
            <a:r>
              <a:rPr lang="el-GR" sz="2800" dirty="0" smtClean="0"/>
              <a:t>δύναται να παίζει προστατευτικό ρόλο κατά της γήρανσης. Με το πέρας της ηλικίας </a:t>
            </a:r>
            <a:r>
              <a:rPr lang="el-GR" sz="2800" dirty="0" smtClean="0">
                <a:solidFill>
                  <a:srgbClr val="FFFF00"/>
                </a:solidFill>
              </a:rPr>
              <a:t>οι ίνες κολλαγόνου </a:t>
            </a:r>
            <a:r>
              <a:rPr lang="el-GR" sz="2800" dirty="0" smtClean="0"/>
              <a:t>και</a:t>
            </a:r>
            <a:r>
              <a:rPr lang="el-GR" sz="2800" dirty="0" smtClean="0">
                <a:solidFill>
                  <a:srgbClr val="FFFF00"/>
                </a:solidFill>
              </a:rPr>
              <a:t> </a:t>
            </a:r>
            <a:r>
              <a:rPr lang="el-GR" sz="2800" dirty="0" err="1" smtClean="0">
                <a:solidFill>
                  <a:srgbClr val="FFFF00"/>
                </a:solidFill>
              </a:rPr>
              <a:t>ελαστίνης</a:t>
            </a:r>
            <a:r>
              <a:rPr lang="el-GR" sz="2800" dirty="0" smtClean="0">
                <a:solidFill>
                  <a:srgbClr val="FFFF00"/>
                </a:solidFill>
              </a:rPr>
              <a:t> μειώνονται</a:t>
            </a:r>
            <a:r>
              <a:rPr lang="el-GR" sz="2800" dirty="0" smtClean="0"/>
              <a:t> με αποτέλεσμα το </a:t>
            </a:r>
            <a:r>
              <a:rPr lang="el-GR" sz="2800" u="sng" dirty="0" smtClean="0"/>
              <a:t>δέρμα να χαλαρώνει </a:t>
            </a:r>
            <a:r>
              <a:rPr lang="el-GR" sz="2800" dirty="0" smtClean="0"/>
              <a:t>και να </a:t>
            </a:r>
            <a:r>
              <a:rPr lang="el-GR" sz="2800" u="sng" dirty="0" smtClean="0"/>
              <a:t>δημιουργούνται ρυτίδες</a:t>
            </a:r>
            <a:r>
              <a:rPr lang="el-GR" sz="2800" dirty="0" smtClean="0"/>
              <a:t>. </a:t>
            </a:r>
          </a:p>
          <a:p>
            <a:pPr>
              <a:buFont typeface="Wingdings" pitchFamily="2" charset="2"/>
              <a:buChar char="v"/>
            </a:pPr>
            <a:r>
              <a:rPr lang="el-GR" sz="2800" dirty="0" smtClean="0"/>
              <a:t>Οι </a:t>
            </a:r>
            <a:r>
              <a:rPr lang="el-GR" sz="2800" dirty="0" smtClean="0">
                <a:solidFill>
                  <a:srgbClr val="FFFF00"/>
                </a:solidFill>
              </a:rPr>
              <a:t>αντιοξειδωτικές ουσίες </a:t>
            </a:r>
            <a:r>
              <a:rPr lang="el-GR" sz="2800" dirty="0" smtClean="0"/>
              <a:t>(βιταμίνη Α, Ε, C, το σελήνιο και τα </a:t>
            </a:r>
            <a:r>
              <a:rPr lang="el-GR" sz="2800" dirty="0" err="1" smtClean="0"/>
              <a:t>φλαβονοειδή</a:t>
            </a:r>
            <a:r>
              <a:rPr lang="el-GR" sz="2800" dirty="0" smtClean="0"/>
              <a:t>) μπορούν να καθυστερήσουν τη φυσιολογική γήρανση, ενώ </a:t>
            </a:r>
            <a:r>
              <a:rPr lang="el-GR" sz="2800" u="sng" dirty="0" smtClean="0"/>
              <a:t>εξουδετερώνουν</a:t>
            </a:r>
            <a:r>
              <a:rPr lang="el-GR" sz="2800" dirty="0" smtClean="0"/>
              <a:t> μερικώς την </a:t>
            </a:r>
            <a:r>
              <a:rPr lang="el-GR" sz="2800" u="sng" dirty="0" smtClean="0"/>
              <a:t>αρνητική επίδραση της υπεριώδους ακτινοβολίας </a:t>
            </a:r>
            <a:r>
              <a:rPr lang="el-GR" sz="2800" dirty="0" smtClean="0"/>
              <a:t>και των άλλων παραγόντων που δημιουργούν ελεύθερες ρίζες.</a:t>
            </a:r>
          </a:p>
          <a:p>
            <a:pPr>
              <a:buFont typeface="Wingdings" pitchFamily="2" charset="2"/>
              <a:buChar char="v"/>
            </a:pPr>
            <a:r>
              <a:rPr lang="el-GR" sz="2800" dirty="0" smtClean="0"/>
              <a:t>Έρευνες έχουν δείξει ότι </a:t>
            </a:r>
            <a:r>
              <a:rPr lang="el-GR" sz="2800" dirty="0" smtClean="0">
                <a:solidFill>
                  <a:srgbClr val="FFFF00"/>
                </a:solidFill>
              </a:rPr>
              <a:t>η κατανάλωση τροφών πλούσιων σε βιταμίνη Ε και C, </a:t>
            </a:r>
            <a:r>
              <a:rPr lang="el-GR" sz="2800" dirty="0" smtClean="0"/>
              <a:t>με </a:t>
            </a:r>
            <a:r>
              <a:rPr lang="el-GR" sz="2800" u="sng" dirty="0" smtClean="0"/>
              <a:t>παράλληλη τοπική </a:t>
            </a:r>
            <a:r>
              <a:rPr lang="el-GR" sz="2800" dirty="0" smtClean="0">
                <a:solidFill>
                  <a:srgbClr val="FFFF00"/>
                </a:solidFill>
              </a:rPr>
              <a:t>εφαρμογή προϊόντων που περιέχουν τις ίδιες βιταμίνες</a:t>
            </a:r>
            <a:r>
              <a:rPr lang="el-GR" sz="2800" dirty="0" smtClean="0"/>
              <a:t>, προσφέρει σημαντική </a:t>
            </a:r>
            <a:r>
              <a:rPr lang="el-GR" sz="2800" u="sng" dirty="0" smtClean="0"/>
              <a:t>προστασία από την ηλιακή ακτινοβολία.</a:t>
            </a:r>
            <a:endParaRPr lang="el-GR" sz="2800" u="sng"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03300">
            <a:alpha val="95000"/>
          </a:srgbClr>
        </a:solidFill>
        <a:effectLst/>
      </p:bgPr>
    </p:bg>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103</a:t>
            </a:fld>
            <a:endParaRPr lang="el-GR"/>
          </a:p>
        </p:txBody>
      </p:sp>
      <p:sp>
        <p:nvSpPr>
          <p:cNvPr id="5" name="4 - Ορθογώνιο"/>
          <p:cNvSpPr/>
          <p:nvPr/>
        </p:nvSpPr>
        <p:spPr>
          <a:xfrm>
            <a:off x="0" y="620688"/>
            <a:ext cx="5436096" cy="5693866"/>
          </a:xfrm>
          <a:prstGeom prst="rect">
            <a:avLst/>
          </a:prstGeom>
        </p:spPr>
        <p:txBody>
          <a:bodyPr wrap="square">
            <a:spAutoFit/>
          </a:bodyPr>
          <a:lstStyle/>
          <a:p>
            <a:r>
              <a:rPr lang="el-GR" sz="2800" dirty="0" smtClean="0"/>
              <a:t>Όσον αφορά στο </a:t>
            </a:r>
            <a:r>
              <a:rPr lang="el-GR" sz="2800" dirty="0" smtClean="0">
                <a:solidFill>
                  <a:srgbClr val="FFFF00"/>
                </a:solidFill>
              </a:rPr>
              <a:t>νερό,</a:t>
            </a:r>
          </a:p>
          <a:p>
            <a:pPr>
              <a:buFont typeface="Wingdings" pitchFamily="2" charset="2"/>
              <a:buChar char="ü"/>
            </a:pPr>
            <a:r>
              <a:rPr lang="el-GR" sz="2800" dirty="0" smtClean="0"/>
              <a:t> θα πρέπει να καταναλώνουμε τουλάχιστον 8-10 ποτήρια ημερησίως. </a:t>
            </a:r>
          </a:p>
          <a:p>
            <a:pPr>
              <a:buFont typeface="Wingdings" pitchFamily="2" charset="2"/>
              <a:buChar char="ü"/>
            </a:pPr>
            <a:r>
              <a:rPr lang="el-GR" sz="2800" dirty="0" smtClean="0"/>
              <a:t>Το νερό μεταφέρει θρεπτικά συστατικά στο δέρμα και απομακρύνει τις άχρηστες ουσίες. </a:t>
            </a:r>
          </a:p>
          <a:p>
            <a:pPr>
              <a:buFont typeface="Wingdings" pitchFamily="2" charset="2"/>
              <a:buChar char="ü"/>
            </a:pPr>
            <a:r>
              <a:rPr lang="el-GR" sz="2800" dirty="0" smtClean="0"/>
              <a:t>Το δέρμα είναι το τελευταίο όργανο στο οποίο φτάνει το νερό και αν δεν λαμβάνουμε επαρκή ποσότητα θα είναι το πρώτο που θα αισθανθεί άμεσα τις επιπτώσεις που επιφέρει η έλλειψή του.</a:t>
            </a:r>
            <a:endParaRPr lang="el-GR" sz="2800" dirty="0"/>
          </a:p>
        </p:txBody>
      </p:sp>
      <p:sp>
        <p:nvSpPr>
          <p:cNvPr id="6" name="5 - Ορθογώνιο"/>
          <p:cNvSpPr/>
          <p:nvPr/>
        </p:nvSpPr>
        <p:spPr>
          <a:xfrm>
            <a:off x="0" y="0"/>
            <a:ext cx="9144000" cy="707886"/>
          </a:xfrm>
          <a:prstGeom prst="rect">
            <a:avLst/>
          </a:prstGeom>
          <a:solidFill>
            <a:srgbClr val="92D050"/>
          </a:solidFill>
        </p:spPr>
        <p:txBody>
          <a:bodyPr wrap="square">
            <a:spAutoFit/>
          </a:bodyPr>
          <a:lstStyle/>
          <a:p>
            <a:pPr algn="ctr"/>
            <a:r>
              <a:rPr lang="el-GR" sz="4000" dirty="0" smtClean="0">
                <a:solidFill>
                  <a:srgbClr val="FFFF00"/>
                </a:solidFill>
              </a:rPr>
              <a:t>Το νερό</a:t>
            </a:r>
            <a:endParaRPr lang="el-GR" sz="4000" dirty="0"/>
          </a:p>
        </p:txBody>
      </p:sp>
      <p:sp>
        <p:nvSpPr>
          <p:cNvPr id="5122" name="AutoShape 2" descr="data:image/jpeg;base64,/9j/4AAQSkZJRgABAQAAAQABAAD/2wCEAAkGBxQSEhQUEhQVFRUWFhYXFhgXFxcWGBgXFBUYFhYVFRcYHCggGBwlHBgVITEiJSkrLi4uFx8zODMsNygtLisBCgoKDg0OGhAQGiwkHyQsLCwsLDQsLCwsLCwsLCwsLCwsLCwsLCwsLCwsLCwsLCwsLCwsLCwsLCwsLCwsLCwsLP/AABEIAMIBAwMBIgACEQEDEQH/xAAcAAACAgMBAQAAAAAAAAAAAAACAwQFAAEGBwj/xAA8EAABAwIEBAMGAwgCAgMAAAABAAIRAyEEEjFBBSJRYRNxgQYykaGx8AfB4RQjM0JSgtHxYnKSshUkQ//EABkBAQADAQEAAAAAAAAAAAAAAAIBAwQFAP/EACYRAQEAAQQDAAEEAwEAAAAAAAABAgMRITEEEkEiQlFhcTOBsTL/2gAMAwEAAhEDEQA/AOhATGhaATGhdmuZIxoTGhY0JjQiUjGtRtC2AmNajunZoNTGtW2tTA1HcpGg1GGrYamBqNpBDUQasqtOU5dYt5qHxzjFHB0vFrvDRoNZe6PdY0CSfSwuo3TImugAk2AuSdABuTsuI9oPxPwWGJawuxDwP/yjJOwNQ2/8Q5ec+0vthj+Ifu48KiT/AA6cjNqP3jjdwg6aHoonDvYDEVBJELNn5EnS/Dx8r26vF/jQ7KfCwrQ7YvqFwB6lrWifKQozPxnr74agfJ1QfKSg4f8Ahe6QX9b9wplX8MLEN3d8oGiqvk1dPFS+DfjHTcSMVRLL2NKX2/5Bx+i77gXtJhcYP/r1mvMSWXa8ebHQfyXjuL/DGsPdVDjfZvE4ZwcA8Fps5sgjyI0Sx8mfQy8a/H0rlWZV5H7Ffig5hbQx5Lm2ArRzN2/ege8P+WvWV61hMSyqxtSm4PY8S1wuCOoWqZS9M1xs7YQhLU4tQkJCQWoS1PLUstU7vEOalOapJalualKNiM4IHNUhwSnBOUbCCEBCc4ICFIWEkISE0hAQkNhULaMhaUjsYAmNC00JjQgujbQmNC00JrQjSjbQmNasa1NAR3JoBMaEAcLxeNQLnyhOajUsaEvCF5Lw8QA6GmwkQOh6peKbWzt8MtDbTIM63M6dLa3U9rVCZCcTXbTY6pUcGsY0uc46BrRJJXkfFMYeJYjxnAik3loMNiGmJc4f1OIk9LDZWn4s8eD6tPh7Dblq1/S9Kn22ef7UrguFiABYLF5Gp+mNvj6f6qteC8KaNGhdZhcHYKFwvDwr+gxYm0unh04UE9rEwNSRuifs46KHjOEsfMtBVuGLRYvXF6ZPKvan8O6VQFzJY7WQbT0PRUPsH7Q1OHYoYPE5jRqOa1pJJFN7jDSy8ZCdfj1n2rEUZF15T+KnAg6kajRdlwb6b6J6WpcL/CvW05nP5eqFqEhc7+HPtCcdgmVH/wAVn7ur3c0CH/3NIPmSumIXTlcywhwQEJ5agcEhsR3BAQnkJZClBDmpGXr9hSqn3/vZKelKNiO4IHBOcEBCcCkEICE1CQkFhULEcLFKBtCa0IWhNaEKtE0JrQhaE5oRptgJjQtNCa0IUiahawFxhoJkmNfhujc7MwuYZ5TlI5gbdBqkcYe1lFznU/EAjl9Y6FMo8NaDmaXtkXGY7jQ7/wClDyHSZ4VXxqzjzsiIMNPLOaNBYXOku6q8AVPhcMKj306wLg0jIHA+63lzAzBB02m8ypPtDjTQwmJrDWnRqvEi2ZjHEekwoyTi8Iw7jieI4qu45g6tUyn/AIhxDB5BoaB5L0XgtDRcF7HYbJSDnWm5P5rsMJx5jGy2nVeBqWMJHxXJ1LvlXV0ptjHdYJitKS4fAe21B2zx3IH0BXZcOxbKjQ5hkFVyLU5gTmhJYU0OVkVZChYQox4hTGr2jXUgaaoqeMpu917HeTgfoVI7VlQLj/bqgTRdl1jaxXY1FzftcP3Lvy1VeS3F5n+DONdRx9bDvkeNTLgCI5qZkEAW91z9F7SQvBfw+BHGqUGZNUHLJj90+cwPumYsvfKjJ0MXGkfC66enfxjmak/KlkJZCZWeGiXGBIHq4wB8UL7X7X8h9lWygUWpThdNJPLAkHUzcD81Dwg5QGtyjNcF2aNZAM6ykFgn051nWdY02tsgLU583t5X1PTtf6oBO4hJFR3BLcE/0hIzS4iNI67+kf6SgUrJCAhNqGxgSeiEpjSoWIoWLw7GtCa0IWhNaEatkEwJrQhaE1gQpCaE1oQtCaAiTTqYcCHAEGxB3TG/RYAoONp1GEPoNBEk1G7uJIgjy5vjvoilPqGI013MLl/xFoZcBjKhe+XUBTyzDZc4NBjuXLqwwECR0MG8HX5LhfxR4lSdRdhWl3jVHUWmAS0NFVj3NJ0ByiVXnlJOTxxuV4cZgaIbSYCLBot6LoOG8aYOXMGj4WmP8/BQqnDi+mQ2QSLEbLkmeyFTxT45qlt4LPKBI7dlzuK6nM6j1ZvC8PX5oaXbkCN4uR3Uzg1NuHLmgu5jPMZuvLvZj2VqtruzOrUKRcMr6T6niNbDszQ0iDmkXcDp5rtWVawbFac7HlrXnK01WWLahYPcNyC3/jboDZJ1U423uPQ8M7MEOPolzC0OyyIJHRRuDVD4QOpi23zTOK1i2m9wu4CQBr8++6mdDz7KT/4OkPefUd7osR1jfS/3dS6PBcJF2En+ovdPTWV5X7T43GMpur069Nxz/wAFsve1sgy8zryiwGxud94f2pxlBviVGGph82Rrw006hIbLc1FzzaTNjOmmimThNvO1euYSi6kcoeX0joHXcz+7+YfNI41hxUpua7Qgqs9keM/tTM7WvAt7wIv0uLq54lZrj2KGR9PI/YCh4fGmtAgZa2m/7s9CQSvbnLxz2HAdxo3sKVfrESGDKTESXD4gL19jMpIlxMWkTFgNfO/xXQ07+McvVm2daqNMW1jUidOoG/kq/B4o1GOLmmwJiDzNvoCBuCI/2p1am/KMuUvEDM4bWzWGkwouIwQqNZ7wyuLgHEzJkXIM2k26ehF0qs1jQGgAQIFunb0Q1GyNx5Jzx6fl3UeuQW2Lb+6TpJt/lKDScTAHNcSB1vNlp8+d79u/0+KVxGkchJJHh84IGuVt7Tff5JrXBwB6hODSX5pNhECL6m8g/L70FykFJrUw4EHQggxY3trslBqOWXn490BHVPeO3wSngyL2vNtel9koFLhYihYkg1oTWBA0JrAhVpjQmtCBoTWoVMG0IiyYubGbb2Ig9ljQjCJRjm94+nqnNCFoTAELSRMdXqsg06XiDfmAOsQBva68m4jL8ZinmSPHcGzoMs3HeCF7OAvF/aKqBjnMFh4uId5kudMfeyyeT+n+2zxO8v6dBwNubVdPh8OOgXI8BqwuywTpCx1u2bq0gAuZ4g8Z11WLZyk9AvOa/FGCrSfUeGipUyMB816o2el8IJDArAtkKufxahTptL6jGNJDQXODRJ0EndWVB9volAy/dWYzg9OoQS1pg7hY7gFA3NJpPkFcFi1CQ+6JQa0WbHLaBtGyTxFstPdSqjPeLbE7m/lbp2ULEOGhMDQ9r6o5Fi5z2V4I3DYipiKl3VgKbNAGMDs5tEkktaSZsGhdbiMXleGZXXBOaJFrkWvMTsqt4Y9thIaA5pNiNYEG4Ma+ZWYnGE6FzCM1yZBcZ5ZEnqYH5LVoe3ON+MnkY48ZT6shWc4jKCGgnPnDgQIEZZ1Rvc6TABESL6nYfVVnCTD3sL3VG1BnaTdhkQ8MJuLyIP8AlTKtJxyFsh+XQ+7YaOiIMkXvpotMZRU6gIFnC38wIiNQZ/NJxeGbVGV0wCDYx1+UEqTBAJdrAkDSQL5Z6/kludIEaxIE37+eqco0MQlVDAJOyY+oNJ8+1pv0slVKkCbmATyiSY6dSmNA4IHBMJS8gBJ66pQSnBKcnPaluCUClQsW1iSDmhNaEtqc1CrBtCc1LamtRpQbUxoQNTGoUhtCY0IAjgzrbohSEAvIvanB5cRWBsRWLgd4c7OB6ghes0cS1xcBMssbEDrY7rnPbT2W/awHUiBUIykOJDXt1EuaCWkdf0WbXwuWPDR4+cwy5+uO4Q6Cu04a9cRhmmnUcx2rXFp82kgx6rq8FWMArHeK6Eu8X1Z4hc272Vo1X3FhJA6F2pb09FvjXHBRaAZLnaADpuqPDe0leJa0gyehbl2trMyoW6ejnn/5dvh+A08jqdQCq10S17Q5piCCQe4B8wrHBYMU2BjdGgADoBoFx2D9qKs3a09bOHzmF0/C+OUqw5TDhq02I/ypx2RraGrhOelvTKCq5aFVC4p7sknKPWeqwnM9o2u4/wDVv6qbizY/dkjDYYFuYtzSQI1Ft3ffRV3mr5xB1nWdlvJbAiZcNI7THxQYXBOECo01GNGZpfHiZgJs0E3OkSNEriOJpZ3NqPyNaM5cJu5pBgGDcCCQL6KRgcTUc5zA5udouCSRe7XAHmgjeSBOpW7Sxsx3/dg18pbtv1/1Kr4FlUseQbCwIi3Qg6anpqoNasW1HMbOeoJF22DTAgGRoPmOhVjh3VSCKjWseZylsubAAue8zA6DzQY/FBhAAzVHTkbuYEm4Bgd9Jgbq7Gs1RsDSrNa/x+aTLRqSCLg2A120W8VgGun+UkAS2AQGkEbdhrsk8OdW8R2drWs6TmMmC2DnMfzSICsHBOIRaNLLMwe+7rakbdFE4i+oMraTQZME6ZQI6afp3VkUgMgkyb/K2ycGgKW4JmXc66ekpbmjcDSPTp5JQS3BKcmk3iDprt5JNV4ESdTA+BP0BSgUBCxbIWJINYE5qSw6JzUaZrU1qU1NahShgTGpD7tOVwFjDrEC2vQp1PQXnS/XujTNCIMvN9Ijb4Ktw1B1Jz3ElzXSTEDLlJiGgCSQfkFYUK7XgFpkGflqD0PYqupPaFtzJBGk2/10SxWF4uW6ga3vCcEKl5j7YYA0MUTctqAPaTubB8nrmv8A3BbwWLXZe1PAG4ik8ifFADmHaWA8vkRI84K81fV8PlkyIDwWlpY6bsM9OqyauHO7foam+Oy/xuD8dsdNOy3hOD1WDla13YmPqt8DxYIldTg3AiVTs2Ya2WHSkwGEIJD6Ouhka9ZCm0uAMcQ54PpIMdJF10DAIQ6ax+iXq9l5WeW8Lw9IMECY2kz8yie64haqOUWtiw0SSjbsok3DxB4gi1+pj5rkvZ+vUOIqYUF58XnYS4/uxmLqjiSZiCAAN40mV0NYOJLnDlAkTueoWvZLCy+tWMWPhsMCbtY6oZ6WYB5FWaM/LmK9bKzHirKpwqmBkaCIgkuGYEzvNpt6KJUwr8+bMQ4AAWbtoGmLN1srdzHDMReQAGnQEbgz02j1WUw7KM7YMAkWIBO07rfM9u3PuP1zldlcEOe95A94MLm7QOXNH2Fb4PhdOk4vHM9x98xMRAEjXe+plTTEXsoGL4e11xa1tYF5kDQXCe+4+uya5uvdLNrTdRWYxzSBUFv6xpN9Rt+qWzG031obLi0FpLbtBkEh3Q9D/wBl6Svbpbkspjz+qiYbEipJAIAIHMC10kTodLR8U4NE469koGwtFrjp2TnhLclBKP38v1UavRlzHAkZTNt7aKWQomJe4FobFzeZ0HT7+KkRLFrL3Py/wsSQKk+dAbdRE69fL5hFRrEmC1wIAPUX76Ehbat03EtnKZ/pGtjYev5qKTdevl0EkdjAB3J6W/0pTGy2HRJF4mLi8JFN2YTsZsR0MfkpFJ8iQhSjQw7cuWBlGgm1gmYKAwBosOUXLtDGpufNEExpRpAFQEwTmDg7QDKA03BPqB6bKFwgZX1Cz+EIBJNpaXXB35ct+gHRSW4JtsshuVzYzEiHGbNIIN+qNtLkys5IB5SA4XmxB6m/3CFJqrV8Oo188lUhpBI5XH3XD6R3Vm3f7lc9icW2owte3mDhDXTabSXFogXOnxVq2i5jb1TlaJBMB1v63GQbW07oUkx4BAuRcHWDa8GfLRcH+JPDWkU61OJ/hvy3Ok0y7rYOF+y6mli3vfyx4ZltQyOR8Ryk63y6SFmN4U1lF3hAlzWktE2LmgEZh6Rb+ooZQsbtXkWDxNSjctcGgwZBAnWJNtwuowHtdSDYcYIUXHcRe6m5lQtdTewmnkAaeaIzbwBPWErh/stTyzXOWWyyHiS4ibyIAgefMs+WHPDbjqXbl1WC9p6ToAdJMRYnVS6/G2Df5fRcxhuEtptaWuaCwTuXS/NAcDblEG1r91bcN4VN3a2J8yJKozlx4W42Zcpf7e6pIAPwiNoMn1+Sl4PAzzPv0CkYbCgWA2n9PvophaRrYQLb95UTHfmvXKTiK3i3un5IPZvGDKKcWBInYkS4n8v7UHGBNtJtI2G6Dh3DjTz1B7zwIFjFvv8AVafGktrL5V2kdNhrxf70SziWudkD5M6AExHU7JFOt4dIOqOguAkE3BIEgEDzSsHVGrGuyzEtbM+syfMrR678su/xLxVEDcqOHE30EQpNUgC5JPQ2USrUjQapY77IoTTOxuoeIw5mWktMzawP/bqFNyx3Kmmm2rTvynrbbfy7JXP1R67qKrjHMYS4AkDbS25G259FHwecANbTa0EZnOtGY6y1p1/RWpwwLTOoMHyM/qoGKpOoszMgtiMrtZGkHubX69IVkyiuygq0apeHCoAyGgsDRcy7M4kydMgAEXCMVgCGEjNFhPM5smHH4H4Hoo+GqVnFjiGhhzS0HQbSSJJnpATRhAHufJJMamfdzZQOwzOt3SQJwMi9rz36JGJJAEdROvxEKSUtyQ0srFsrSlA2rdanmaR1FvPb5oWFNC9SIxtF7mgtIO7mxZx3vr/lbwmNaKZMOkEy0xIveOw+7ypNN03CiYpr6Zz0xml2Zw0/ly6DUa31BI1CGxbrOhUzNBiJAMHUSJg900eVo+xCj0KwcJG1iDqDEwfinh2vaflqjSOYVt9TKJOkevkBudVHwdcPaHtMtM7RvfUTrKjvxVTxHhzP3YjK7cGDzRFxv2CFhQGAZSdE3qFvLnbJDQbGJM3BuFKw2LqOrGnUa0NNPNHvGzoIJmCPRFwygadMA3jSBcAfyzveb903xP5ahDSTYgxMnljvtCNSKvjmsexptmJ1tHrpqR80OKYcozw0ufzOZLeVoOUuO0D/ABKbWpOykUzBmRmvPNmIJM2OnbZDTYGOdmAbTdLnS4ulzomzjyj3rAGe24S8s4vSNLEPow0Bj4EAA6Ag2vcGfVXnD6eVoJOmnn2jzKj+3VA067Hy1+cXOVs+JThsOtplNPtqg4RXBa0nVveeuqzak2rdpXfF0NLKGths3uAJiNj+isqNRrRLiAO8j6quwtWdImJuplKiS4OJzEAS0GB3d3VUkvay1PovySTMCxJF3SdoGgkJoLg0Cp7xJP30QU9TfUCB9TE9VvHVQAAPL5XP31U3KTEJjbkpeJ3JPw8lK4C8uEE3a39BPl/hKcJufIAX7CFGDjTeHtv1GxG6Pj6vpbv1T19L3x47i8PMQCBA6knWYkH0sFJZXEhsh0W0OvUkWVczHZ5cxriSLaa7jePgpWHJYNcsC8RqNpXRs3jmfTix51GUTYEyT2HRaDXDmAnvrCxmLDgXuc3KIjMY1/qH3qjq1IjKHOc4bdP6ugR56TwjPw7oGa0n7MBTqTGFsAgsH+zmTM+oDSbCZtPqUipUeDZgaNzb4lRvck7SNOoB2YNiC0ehBt+ap8e5znCm6J96Y1DbSO8lp9F0ZMRvMCbKj43lZUY4i5GXym8m+lvOwG6WnlyOc4KIQORkpblpimgKUSmFA5KDQFaWLEkNsCaClNTQopGNKY1KamAo1KBV4cXVDUa4slunu3ncg2nVC/GVWMe2pZ1wx5LbyYAgdPpHdWrXa9rLH0w4EHT89j5okj4rDRShhIy3sSM2szBncnVJo1jUDPEeLTmYIHiAQW2O+YH9FErU/De6xqAMAcXOy5WE3AJItLW+kjdSsLRzhtRgFxDmmwBy31BM+vxRpLR+NaA1xBgkX1jlJMx038057GuyncEZSL6j717Kk4hgDlYGDICA0hsmXTYHrEalTOC4V1MEPfmcIJEe7Y3EDUjohUraswuaQHFpOhGoPVGRmbEm41Bg+YI09EsOi501vaFW8T9oKVCC9wjm5QDnJGhY3Qt15jbuq7wUlvSL7bcJZUw1R9mvYA7NBJytu5pjURPwC4XBNdSAB/mAIgyHNOhEK54t7cvqNcylTa1rgWkv5nEEQbCAPmuUwONNNwOazIsSZIMS1ouLX6dVnzuOTVpTLHt2fDuU80km43HTli0a3CvKVTZcvh8QyAaT8zdYLcuUmTkkm9hrorvh9cZgNc1jmsG5mwbzfqCFV68r/bjda4SC5xygGdd7n5KLxLE8xkEbDof6oT6VfK0yZ6R30m/WVz3FcXJ1sJVOrfizTn1YUsVKeXAqowpJvEdr/mp9OVXFhlNzqZJYYnUbEdCFPpP8dpgmRAy9Ba463CghyWQQczSQRuPzWrS1rh30z6uhM5/LoaWDY5zBlEMEzFnHS3keo6KTiqjWuBdaxje3QBVeE4095jLJ3axsuPUyTAGnx+IVaBe8uqAiP5QZJm8T/hbsfy534c7KevG3Kxw2P1Jkg9LgADroOmqFlV1ebFtME6wNEkUSQC8ZG7NF3XPyVkwkNAYwEef1UZbTmPTe9h8ckcrCehNhbQqpx9cvljxDhJBGxgqzbi2ssTf/AIyQPiVsMbVk83YGw8wvY3152evP1yHFcVW/h0WOBLoNSJyt/qiIl1wJsIJ0EGZhKbmthzi4ydTJjYEwJ+CbVIa9wc8ZnGQ2wIAABHxn4rCtUvCi9hKWUZS3JQaCVtCtpDu20prUlqa1RTMCY1KCMFGpOaUjFOYxhzy4E7y65Mj0lNaUTmg6iUUxX16jabHUiw2a0DKMxJN5AOwIOp2Kdg8G9gLmnmygAOvIgEB0aEG2psFPBRgoki4esRmLqZzAtJDeeXERyzYCAN97ocJh2VHiqyRBjKWxBAIcPntKl06QBcRq4gm5IsItOmyiuotxDc4DqbwTlfEOBFpjcdj8kalT8S4yMNSc1tRtTM4tpiM0Bvv58xiJgbricZV8So55klxHroL3srXiLTia1V+cEsEBoEE5Tl5R0JBd67Kr8JzblpERqPrKx6tyv9N2jjjJv9BiaWUxmBO8TY9JNu09iq3FC6snVRmBfcFwzdSJvCks4eyo4jMA0e6HcpInSRIDovB12neuT9ll/kfDXFrfDdEBwMjUGDodxc9l0XDakPsZGxMaRuD8Oip6OEFLM0lpluZpLgBFjI62MRtBUc8RMEhw8pDdB0JuEcpZSlljqatdphz4zXGhaXtgnUDbvqolPB5spvA6g6DpP2FUcOa6tFU5jTa7LEnLrmiZnfy0vdddhw5xGp2aCRYST7x7QvZbZd9ox3x/plPDRp+X1Ceyiei3QcCLSIMERp+ndOuFTZsvl3hDqSQ5hGimZkp4UJ2QnS0hwsRcH72VvSxVSq2WhjWiA8ulxJi4HQKveAozX5T93+/zV+hq+l2vTPr6PvN52vsNXaXZfec2QQHANsdCCZgdv0TMXiKgEgQ0CSdiNMoaDPdVzuL0mEhuYk6mJmY1aSAbJ5xhq5Gl2Vo3cA1x/tn/AAF0fXnfbhzN/n1Z4GvT/kF4k2i3RNxRzN3teAYO9pCrHtFOCTLncrGkm5JEzEyBqfJJpcQqZopsZcxIabRqRa41R9N7vE+3ytcewbYDoDS4EAawXTmdfrN/Ibqn/baga8Bgc9vKBJ1jl199pJEOB3vGqucRTJBL3XESSbANuSIsIbJ8yFVvwLHVH1QTL8psAMrWuzMGkzETM+9aFdhflVZz7G8GXwfEBB2nLOgmchIiZi5smuKNxSnq0ArFpYpETSmNKS0pjSvGaCjBSwUYKKTWlMaUlpRgopOBRhJzIwVCZTQVla7TN7H6IGlH2RpPJxjnuAlxnqLEzrJGqZg8aab8zhnB94E6/r5yorWwSOhI+BhE4LmXK79upMcdttg1a/M0wNRNm7HaybiMUNGiAetzEzBix22UOobrZSmVRZAVK+qr6DS50Hqp7qaUYa4fFAnd8EpFlMCYBuBsYy5p7w78uqucLXBJa0tsb9h3XO8IxktAm3Ta+tl0GExMGRbTTQAaAdAOyO8+ltZ0s6LW9Z9bJltBH6KMzM7eFJZhzaXz6fmj2SJWkHlEg6xM99kLJMz/AL9NlNqsM2FvONdUqtQvN/Te0X6qLOEy8oNVkKI/VS31DzW00t3A/wApFQX9PnslNK0bqyUeArhhMgSYyuOrSFIo4gOdlaRbV+suO7RFtNfs1rlacNBe0C0tOoAmYJabCw1BJK2+Nn+Prl8YPKwnt7Y/UkNe9zrDLoXH3nRYAQbDUxPmp/DsGQDJtPug9JEEj6Ko4jWqBhcXgFwLYE/u4zQY6kxr16JGAbVaGsZmgCJzcsEgyPTfutNxtx7ZZlJek3j7mGmwFziyo4UjEA5apEnNBBbAjSYNiFFa6RPW/wAbpXFGueHc2Xw/3gmCJbLpAO19x16JHDK5cz3SBYt6Frrtj5iOw6p4Y7QMst6lOS3FG4pRVkCtLFpaUoEEYW1i9Sg2pgWLEakYRBYsUVIwmBaWIpg2owsWKCeTV/4lT/u//wBitP0WLFysu3Vx6iJuiKxYl8ebCgcQ94eSxYjHsl9wI2C6vBLaxV5Lsel9hdlLWLF6IGEFRYsXqMVYHO7/ALD555+g+CDEi/qtLFZe4M6qK/dSuFuIJi3I76hYsUeN/le8n/El1rudN9r3tBsoTHH9lNz7zR6FwkeS2sXXx6n+nGvd/wBoPHLYLGxtSrD08J9kXDHkyCSQGsi+lnaLFiWP1F+JbkBWLExAtLFil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4" name="AutoShape 4" descr="data:image/jpeg;base64,/9j/4AAQSkZJRgABAQAAAQABAAD/2wCEAAkGBxQSEhQUEhQVFRUWFhYXFhgXFxcWGBgXFBUYFhYVFRcYHCggGBwlHBgVITEiJSkrLi4uFx8zODMsNygtLisBCgoKDg0OGhAQGiwkHyQsLCwsLDQsLCwsLCwsLCwsLCwsLCwsLCwsLCwsLCwsLCwsLCwsLCwsLCwsLCwsLCwsLP/AABEIAMIBAwMBIgACEQEDEQH/xAAcAAACAgMBAQAAAAAAAAAAAAACAwQFAAEGBwj/xAA8EAABAwIEBAMGAwgCAgMAAAABAAIRAyEEEjFBBSJRYRNxgQYykaGx8AfB4RQjM0JSgtHxYnKSshUkQ//EABkBAQADAQEAAAAAAAAAAAAAAAIBAwQFAP/EACYRAQEAAQQDAAEEAwEAAAAAAAABAgMRITEEEkEiQlFhcTOBsTL/2gAMAwEAAhEDEQA/AOhATGhaATGhdmuZIxoTGhY0JjQiUjGtRtC2AmNajunZoNTGtW2tTA1HcpGg1GGrYamBqNpBDUQasqtOU5dYt5qHxzjFHB0vFrvDRoNZe6PdY0CSfSwuo3TImugAk2AuSdABuTsuI9oPxPwWGJawuxDwP/yjJOwNQ2/8Q5ec+0vthj+Ifu48KiT/AA6cjNqP3jjdwg6aHoonDvYDEVBJELNn5EnS/Dx8r26vF/jQ7KfCwrQ7YvqFwB6lrWifKQozPxnr74agfJ1QfKSg4f8Ahe6QX9b9wplX8MLEN3d8oGiqvk1dPFS+DfjHTcSMVRLL2NKX2/5Bx+i77gXtJhcYP/r1mvMSWXa8ebHQfyXjuL/DGsPdVDjfZvE4ZwcA8Fps5sgjyI0Sx8mfQy8a/H0rlWZV5H7Ffig5hbQx5Lm2ArRzN2/ege8P+WvWV61hMSyqxtSm4PY8S1wuCOoWqZS9M1xs7YQhLU4tQkJCQWoS1PLUstU7vEOalOapJalualKNiM4IHNUhwSnBOUbCCEBCc4ICFIWEkISE0hAQkNhULaMhaUjsYAmNC00JjQgujbQmNC00JrQjSjbQmNasa1NAR3JoBMaEAcLxeNQLnyhOajUsaEvCF5Lw8QA6GmwkQOh6peKbWzt8MtDbTIM63M6dLa3U9rVCZCcTXbTY6pUcGsY0uc46BrRJJXkfFMYeJYjxnAik3loMNiGmJc4f1OIk9LDZWn4s8eD6tPh7Dblq1/S9Kn22ef7UrguFiABYLF5Gp+mNvj6f6qteC8KaNGhdZhcHYKFwvDwr+gxYm0unh04UE9rEwNSRuifs46KHjOEsfMtBVuGLRYvXF6ZPKvan8O6VQFzJY7WQbT0PRUPsH7Q1OHYoYPE5jRqOa1pJJFN7jDSy8ZCdfj1n2rEUZF15T+KnAg6kajRdlwb6b6J6WpcL/CvW05nP5eqFqEhc7+HPtCcdgmVH/wAVn7ur3c0CH/3NIPmSumIXTlcywhwQEJ5agcEhsR3BAQnkJZClBDmpGXr9hSqn3/vZKelKNiO4IHBOcEBCcCkEICE1CQkFhULEcLFKBtCa0IWhNaEKtE0JrQhaE5oRptgJjQtNCa0IUiahawFxhoJkmNfhujc7MwuYZ5TlI5gbdBqkcYe1lFznU/EAjl9Y6FMo8NaDmaXtkXGY7jQ7/wClDyHSZ4VXxqzjzsiIMNPLOaNBYXOku6q8AVPhcMKj306wLg0jIHA+63lzAzBB02m8ypPtDjTQwmJrDWnRqvEi2ZjHEekwoyTi8Iw7jieI4qu45g6tUyn/AIhxDB5BoaB5L0XgtDRcF7HYbJSDnWm5P5rsMJx5jGy2nVeBqWMJHxXJ1LvlXV0ptjHdYJitKS4fAe21B2zx3IH0BXZcOxbKjQ5hkFVyLU5gTmhJYU0OVkVZChYQox4hTGr2jXUgaaoqeMpu917HeTgfoVI7VlQLj/bqgTRdl1jaxXY1FzftcP3Lvy1VeS3F5n+DONdRx9bDvkeNTLgCI5qZkEAW91z9F7SQvBfw+BHGqUGZNUHLJj90+cwPumYsvfKjJ0MXGkfC66enfxjmak/KlkJZCZWeGiXGBIHq4wB8UL7X7X8h9lWygUWpThdNJPLAkHUzcD81Dwg5QGtyjNcF2aNZAM6ykFgn051nWdY02tsgLU583t5X1PTtf6oBO4hJFR3BLcE/0hIzS4iNI67+kf6SgUrJCAhNqGxgSeiEpjSoWIoWLw7GtCa0IWhNaEatkEwJrQhaE1gQpCaE1oQtCaAiTTqYcCHAEGxB3TG/RYAoONp1GEPoNBEk1G7uJIgjy5vjvoilPqGI013MLl/xFoZcBjKhe+XUBTyzDZc4NBjuXLqwwECR0MG8HX5LhfxR4lSdRdhWl3jVHUWmAS0NFVj3NJ0ByiVXnlJOTxxuV4cZgaIbSYCLBot6LoOG8aYOXMGj4WmP8/BQqnDi+mQ2QSLEbLkmeyFTxT45qlt4LPKBI7dlzuK6nM6j1ZvC8PX5oaXbkCN4uR3Uzg1NuHLmgu5jPMZuvLvZj2VqtruzOrUKRcMr6T6niNbDszQ0iDmkXcDp5rtWVawbFac7HlrXnK01WWLahYPcNyC3/jboDZJ1U423uPQ8M7MEOPolzC0OyyIJHRRuDVD4QOpi23zTOK1i2m9wu4CQBr8++6mdDz7KT/4OkPefUd7osR1jfS/3dS6PBcJF2En+ovdPTWV5X7T43GMpur069Nxz/wAFsve1sgy8zryiwGxud94f2pxlBviVGGph82Rrw006hIbLc1FzzaTNjOmmimThNvO1euYSi6kcoeX0joHXcz+7+YfNI41hxUpua7Qgqs9keM/tTM7WvAt7wIv0uLq54lZrj2KGR9PI/YCh4fGmtAgZa2m/7s9CQSvbnLxz2HAdxo3sKVfrESGDKTESXD4gL19jMpIlxMWkTFgNfO/xXQ07+McvVm2daqNMW1jUidOoG/kq/B4o1GOLmmwJiDzNvoCBuCI/2p1am/KMuUvEDM4bWzWGkwouIwQqNZ7wyuLgHEzJkXIM2k26ehF0qs1jQGgAQIFunb0Q1GyNx5Jzx6fl3UeuQW2Lb+6TpJt/lKDScTAHNcSB1vNlp8+d79u/0+KVxGkchJJHh84IGuVt7Tff5JrXBwB6hODSX5pNhECL6m8g/L70FykFJrUw4EHQggxY3trslBqOWXn490BHVPeO3wSngyL2vNtel9koFLhYihYkg1oTWBA0JrAhVpjQmtCBoTWoVMG0IiyYubGbb2Ig9ljQjCJRjm94+nqnNCFoTAELSRMdXqsg06XiDfmAOsQBva68m4jL8ZinmSPHcGzoMs3HeCF7OAvF/aKqBjnMFh4uId5kudMfeyyeT+n+2zxO8v6dBwNubVdPh8OOgXI8BqwuywTpCx1u2bq0gAuZ4g8Z11WLZyk9AvOa/FGCrSfUeGipUyMB816o2el8IJDArAtkKufxahTptL6jGNJDQXODRJ0EndWVB9volAy/dWYzg9OoQS1pg7hY7gFA3NJpPkFcFi1CQ+6JQa0WbHLaBtGyTxFstPdSqjPeLbE7m/lbp2ULEOGhMDQ9r6o5Fi5z2V4I3DYipiKl3VgKbNAGMDs5tEkktaSZsGhdbiMXleGZXXBOaJFrkWvMTsqt4Y9thIaA5pNiNYEG4Ma+ZWYnGE6FzCM1yZBcZ5ZEnqYH5LVoe3ON+MnkY48ZT6shWc4jKCGgnPnDgQIEZZ1Rvc6TABESL6nYfVVnCTD3sL3VG1BnaTdhkQ8MJuLyIP8AlTKtJxyFsh+XQ+7YaOiIMkXvpotMZRU6gIFnC38wIiNQZ/NJxeGbVGV0wCDYx1+UEqTBAJdrAkDSQL5Z6/kludIEaxIE37+eqco0MQlVDAJOyY+oNJ8+1pv0slVKkCbmATyiSY6dSmNA4IHBMJS8gBJ66pQSnBKcnPaluCUClQsW1iSDmhNaEtqc1CrBtCc1LamtRpQbUxoQNTGoUhtCY0IAjgzrbohSEAvIvanB5cRWBsRWLgd4c7OB6ghes0cS1xcBMssbEDrY7rnPbT2W/awHUiBUIykOJDXt1EuaCWkdf0WbXwuWPDR4+cwy5+uO4Q6Cu04a9cRhmmnUcx2rXFp82kgx6rq8FWMArHeK6Eu8X1Z4hc272Vo1X3FhJA6F2pb09FvjXHBRaAZLnaADpuqPDe0leJa0gyehbl2trMyoW6ejnn/5dvh+A08jqdQCq10S17Q5piCCQe4B8wrHBYMU2BjdGgADoBoFx2D9qKs3a09bOHzmF0/C+OUqw5TDhq02I/ypx2RraGrhOelvTKCq5aFVC4p7sknKPWeqwnM9o2u4/wDVv6qbizY/dkjDYYFuYtzSQI1Ft3ffRV3mr5xB1nWdlvJbAiZcNI7THxQYXBOECo01GNGZpfHiZgJs0E3OkSNEriOJpZ3NqPyNaM5cJu5pBgGDcCCQL6KRgcTUc5zA5udouCSRe7XAHmgjeSBOpW7Sxsx3/dg18pbtv1/1Kr4FlUseQbCwIi3Qg6anpqoNasW1HMbOeoJF22DTAgGRoPmOhVjh3VSCKjWseZylsubAAue8zA6DzQY/FBhAAzVHTkbuYEm4Bgd9Jgbq7Gs1RsDSrNa/x+aTLRqSCLg2A120W8VgGun+UkAS2AQGkEbdhrsk8OdW8R2drWs6TmMmC2DnMfzSICsHBOIRaNLLMwe+7rakbdFE4i+oMraTQZME6ZQI6afp3VkUgMgkyb/K2ycGgKW4JmXc66ekpbmjcDSPTp5JQS3BKcmk3iDprt5JNV4ESdTA+BP0BSgUBCxbIWJINYE5qSw6JzUaZrU1qU1NahShgTGpD7tOVwFjDrEC2vQp1PQXnS/XujTNCIMvN9Ijb4Ktw1B1Jz3ElzXSTEDLlJiGgCSQfkFYUK7XgFpkGflqD0PYqupPaFtzJBGk2/10SxWF4uW6ga3vCcEKl5j7YYA0MUTctqAPaTubB8nrmv8A3BbwWLXZe1PAG4ik8ifFADmHaWA8vkRI84K81fV8PlkyIDwWlpY6bsM9OqyauHO7foam+Oy/xuD8dsdNOy3hOD1WDla13YmPqt8DxYIldTg3AiVTs2Ya2WHSkwGEIJD6Ouhka9ZCm0uAMcQ54PpIMdJF10DAIQ6ax+iXq9l5WeW8Lw9IMECY2kz8yie64haqOUWtiw0SSjbsok3DxB4gi1+pj5rkvZ+vUOIqYUF58XnYS4/uxmLqjiSZiCAAN40mV0NYOJLnDlAkTueoWvZLCy+tWMWPhsMCbtY6oZ6WYB5FWaM/LmK9bKzHirKpwqmBkaCIgkuGYEzvNpt6KJUwr8+bMQ4AAWbtoGmLN1srdzHDMReQAGnQEbgz02j1WUw7KM7YMAkWIBO07rfM9u3PuP1zldlcEOe95A94MLm7QOXNH2Fb4PhdOk4vHM9x98xMRAEjXe+plTTEXsoGL4e11xa1tYF5kDQXCe+4+uya5uvdLNrTdRWYxzSBUFv6xpN9Rt+qWzG031obLi0FpLbtBkEh3Q9D/wBl6Svbpbkspjz+qiYbEipJAIAIHMC10kTodLR8U4NE469koGwtFrjp2TnhLclBKP38v1UavRlzHAkZTNt7aKWQomJe4FobFzeZ0HT7+KkRLFrL3Py/wsSQKk+dAbdRE69fL5hFRrEmC1wIAPUX76Ehbat03EtnKZ/pGtjYev5qKTdevl0EkdjAB3J6W/0pTGy2HRJF4mLi8JFN2YTsZsR0MfkpFJ8iQhSjQw7cuWBlGgm1gmYKAwBosOUXLtDGpufNEExpRpAFQEwTmDg7QDKA03BPqB6bKFwgZX1Cz+EIBJNpaXXB35ct+gHRSW4JtsshuVzYzEiHGbNIIN+qNtLkys5IB5SA4XmxB6m/3CFJqrV8Oo188lUhpBI5XH3XD6R3Vm3f7lc9icW2owte3mDhDXTabSXFogXOnxVq2i5jb1TlaJBMB1v63GQbW07oUkx4BAuRcHWDa8GfLRcH+JPDWkU61OJ/hvy3Ok0y7rYOF+y6mli3vfyx4ZltQyOR8Ryk63y6SFmN4U1lF3hAlzWktE2LmgEZh6Rb+ooZQsbtXkWDxNSjctcGgwZBAnWJNtwuowHtdSDYcYIUXHcRe6m5lQtdTewmnkAaeaIzbwBPWErh/stTyzXOWWyyHiS4ibyIAgefMs+WHPDbjqXbl1WC9p6ToAdJMRYnVS6/G2Df5fRcxhuEtptaWuaCwTuXS/NAcDblEG1r91bcN4VN3a2J8yJKozlx4W42Zcpf7e6pIAPwiNoMn1+Sl4PAzzPv0CkYbCgWA2n9PvophaRrYQLb95UTHfmvXKTiK3i3un5IPZvGDKKcWBInYkS4n8v7UHGBNtJtI2G6Dh3DjTz1B7zwIFjFvv8AVafGktrL5V2kdNhrxf70SziWudkD5M6AExHU7JFOt4dIOqOguAkE3BIEgEDzSsHVGrGuyzEtbM+syfMrR678su/xLxVEDcqOHE30EQpNUgC5JPQ2USrUjQapY77IoTTOxuoeIw5mWktMzawP/bqFNyx3Kmmm2rTvynrbbfy7JXP1R67qKrjHMYS4AkDbS25G259FHwecANbTa0EZnOtGY6y1p1/RWpwwLTOoMHyM/qoGKpOoszMgtiMrtZGkHubX69IVkyiuygq0apeHCoAyGgsDRcy7M4kydMgAEXCMVgCGEjNFhPM5smHH4H4Hoo+GqVnFjiGhhzS0HQbSSJJnpATRhAHufJJMamfdzZQOwzOt3SQJwMi9rz36JGJJAEdROvxEKSUtyQ0srFsrSlA2rdanmaR1FvPb5oWFNC9SIxtF7mgtIO7mxZx3vr/lbwmNaKZMOkEy0xIveOw+7ypNN03CiYpr6Zz0xml2Zw0/ly6DUa31BI1CGxbrOhUzNBiJAMHUSJg900eVo+xCj0KwcJG1iDqDEwfinh2vaflqjSOYVt9TKJOkevkBudVHwdcPaHtMtM7RvfUTrKjvxVTxHhzP3YjK7cGDzRFxv2CFhQGAZSdE3qFvLnbJDQbGJM3BuFKw2LqOrGnUa0NNPNHvGzoIJmCPRFwygadMA3jSBcAfyzveb903xP5ahDSTYgxMnljvtCNSKvjmsexptmJ1tHrpqR80OKYcozw0ufzOZLeVoOUuO0D/ABKbWpOykUzBmRmvPNmIJM2OnbZDTYGOdmAbTdLnS4ulzomzjyj3rAGe24S8s4vSNLEPow0Bj4EAA6Ag2vcGfVXnD6eVoJOmnn2jzKj+3VA067Hy1+cXOVs+JThsOtplNPtqg4RXBa0nVveeuqzak2rdpXfF0NLKGths3uAJiNj+isqNRrRLiAO8j6quwtWdImJuplKiS4OJzEAS0GB3d3VUkvay1PovySTMCxJF3SdoGgkJoLg0Cp7xJP30QU9TfUCB9TE9VvHVQAAPL5XP31U3KTEJjbkpeJ3JPw8lK4C8uEE3a39BPl/hKcJufIAX7CFGDjTeHtv1GxG6Pj6vpbv1T19L3x47i8PMQCBA6knWYkH0sFJZXEhsh0W0OvUkWVczHZ5cxriSLaa7jePgpWHJYNcsC8RqNpXRs3jmfTix51GUTYEyT2HRaDXDmAnvrCxmLDgXuc3KIjMY1/qH3qjq1IjKHOc4bdP6ugR56TwjPw7oGa0n7MBTqTGFsAgsH+zmTM+oDSbCZtPqUipUeDZgaNzb4lRvck7SNOoB2YNiC0ehBt+ap8e5znCm6J96Y1DbSO8lp9F0ZMRvMCbKj43lZUY4i5GXym8m+lvOwG6WnlyOc4KIQORkpblpimgKUSmFA5KDQFaWLEkNsCaClNTQopGNKY1KamAo1KBV4cXVDUa4slunu3ncg2nVC/GVWMe2pZ1wx5LbyYAgdPpHdWrXa9rLH0w4EHT89j5okj4rDRShhIy3sSM2szBncnVJo1jUDPEeLTmYIHiAQW2O+YH9FErU/De6xqAMAcXOy5WE3AJItLW+kjdSsLRzhtRgFxDmmwBy31BM+vxRpLR+NaA1xBgkX1jlJMx038057GuyncEZSL6j717Kk4hgDlYGDICA0hsmXTYHrEalTOC4V1MEPfmcIJEe7Y3EDUjohUraswuaQHFpOhGoPVGRmbEm41Bg+YI09EsOi501vaFW8T9oKVCC9wjm5QDnJGhY3Qt15jbuq7wUlvSL7bcJZUw1R9mvYA7NBJytu5pjURPwC4XBNdSAB/mAIgyHNOhEK54t7cvqNcylTa1rgWkv5nEEQbCAPmuUwONNNwOazIsSZIMS1ouLX6dVnzuOTVpTLHt2fDuU80km43HTli0a3CvKVTZcvh8QyAaT8zdYLcuUmTkkm9hrorvh9cZgNc1jmsG5mwbzfqCFV68r/bjda4SC5xygGdd7n5KLxLE8xkEbDof6oT6VfK0yZ6R30m/WVz3FcXJ1sJVOrfizTn1YUsVKeXAqowpJvEdr/mp9OVXFhlNzqZJYYnUbEdCFPpP8dpgmRAy9Ba463CghyWQQczSQRuPzWrS1rh30z6uhM5/LoaWDY5zBlEMEzFnHS3keo6KTiqjWuBdaxje3QBVeE4095jLJ3axsuPUyTAGnx+IVaBe8uqAiP5QZJm8T/hbsfy534c7KevG3Kxw2P1Jkg9LgADroOmqFlV1ebFtME6wNEkUSQC8ZG7NF3XPyVkwkNAYwEef1UZbTmPTe9h8ckcrCehNhbQqpx9cvljxDhJBGxgqzbi2ssTf/AIyQPiVsMbVk83YGw8wvY3152evP1yHFcVW/h0WOBLoNSJyt/qiIl1wJsIJ0EGZhKbmthzi4ydTJjYEwJ+CbVIa9wc8ZnGQ2wIAABHxn4rCtUvCi9hKWUZS3JQaCVtCtpDu20prUlqa1RTMCY1KCMFGpOaUjFOYxhzy4E7y65Mj0lNaUTmg6iUUxX16jabHUiw2a0DKMxJN5AOwIOp2Kdg8G9gLmnmygAOvIgEB0aEG2psFPBRgoki4esRmLqZzAtJDeeXERyzYCAN97ocJh2VHiqyRBjKWxBAIcPntKl06QBcRq4gm5IsItOmyiuotxDc4DqbwTlfEOBFpjcdj8kalT8S4yMNSc1tRtTM4tpiM0Bvv58xiJgbricZV8So55klxHroL3srXiLTia1V+cEsEBoEE5Tl5R0JBd67Kr8JzblpERqPrKx6tyv9N2jjjJv9BiaWUxmBO8TY9JNu09iq3FC6snVRmBfcFwzdSJvCks4eyo4jMA0e6HcpInSRIDovB12neuT9ll/kfDXFrfDdEBwMjUGDodxc9l0XDakPsZGxMaRuD8Oip6OEFLM0lpluZpLgBFjI62MRtBUc8RMEhw8pDdB0JuEcpZSlljqatdphz4zXGhaXtgnUDbvqolPB5spvA6g6DpP2FUcOa6tFU5jTa7LEnLrmiZnfy0vdddhw5xGp2aCRYST7x7QvZbZd9ox3x/plPDRp+X1Ceyiei3QcCLSIMERp+ndOuFTZsvl3hDqSQ5hGimZkp4UJ2QnS0hwsRcH72VvSxVSq2WhjWiA8ulxJi4HQKveAozX5T93+/zV+hq+l2vTPr6PvN52vsNXaXZfec2QQHANsdCCZgdv0TMXiKgEgQ0CSdiNMoaDPdVzuL0mEhuYk6mJmY1aSAbJ5xhq5Gl2Vo3cA1x/tn/AAF0fXnfbhzN/n1Z4GvT/kF4k2i3RNxRzN3teAYO9pCrHtFOCTLncrGkm5JEzEyBqfJJpcQqZopsZcxIabRqRa41R9N7vE+3ytcewbYDoDS4EAawXTmdfrN/Ibqn/baga8Bgc9vKBJ1jl199pJEOB3vGqucRTJBL3XESSbANuSIsIbJ8yFVvwLHVH1QTL8psAMrWuzMGkzETM+9aFdhflVZz7G8GXwfEBB2nLOgmchIiZi5smuKNxSnq0ArFpYpETSmNKS0pjSvGaCjBSwUYKKTWlMaUlpRgopOBRhJzIwVCZTQVla7TN7H6IGlH2RpPJxjnuAlxnqLEzrJGqZg8aab8zhnB94E6/r5yorWwSOhI+BhE4LmXK79upMcdttg1a/M0wNRNm7HaybiMUNGiAetzEzBix22UOobrZSmVRZAVK+qr6DS50Hqp7qaUYa4fFAnd8EpFlMCYBuBsYy5p7w78uqucLXBJa0tsb9h3XO8IxktAm3Ta+tl0GExMGRbTTQAaAdAOyO8+ltZ0s6LW9Z9bJltBH6KMzM7eFJZhzaXz6fmj2SJWkHlEg6xM99kLJMz/AL9NlNqsM2FvONdUqtQvN/Te0X6qLOEy8oNVkKI/VS31DzW00t3A/wApFQX9PnslNK0bqyUeArhhMgSYyuOrSFIo4gOdlaRbV+suO7RFtNfs1rlacNBe0C0tOoAmYJabCw1BJK2+Nn+Prl8YPKwnt7Y/UkNe9zrDLoXH3nRYAQbDUxPmp/DsGQDJtPug9JEEj6Ko4jWqBhcXgFwLYE/u4zQY6kxr16JGAbVaGsZmgCJzcsEgyPTfutNxtx7ZZlJek3j7mGmwFziyo4UjEA5apEnNBBbAjSYNiFFa6RPW/wAbpXFGueHc2Xw/3gmCJbLpAO19x16JHDK5cz3SBYt6Frrtj5iOw6p4Y7QMst6lOS3FG4pRVkCtLFpaUoEEYW1i9Sg2pgWLEakYRBYsUVIwmBaWIpg2owsWKCeTV/4lT/u//wBitP0WLFysu3Vx6iJuiKxYl8ebCgcQ94eSxYjHsl9wI2C6vBLaxV5Lsel9hdlLWLF6IGEFRYsXqMVYHO7/ALD555+g+CDEi/qtLFZe4M6qK/dSuFuIJi3I76hYsUeN/le8n/El1rudN9r3tBsoTHH9lNz7zR6FwkeS2sXXx6n+nGvd/wBoPHLYLGxtSrD08J9kXDHkyCSQGsi+lnaLFiWP1F+JbkBWLExAtLFil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6" name="AutoShape 6" descr="data:image/jpeg;base64,/9j/4AAQSkZJRgABAQAAAQABAAD/2wCEAAkGBxQSEhQUEhQVFRUWFhYXFhgXFxcWGBgXFBUYFhYVFRcYHCggGBwlHBgVITEiJSkrLi4uFx8zODMsNygtLisBCgoKDg0OGhAQGiwkHyQsLCwsLDQsLCwsLCwsLCwsLCwsLCwsLCwsLCwsLCwsLCwsLCwsLCwsLCwsLCwsLCwsLP/AABEIAMIBAwMBIgACEQEDEQH/xAAcAAACAgMBAQAAAAAAAAAAAAACAwQFAAEGBwj/xAA8EAABAwIEBAMGAwgCAgMAAAABAAIRAyEEEjFBBSJRYRNxgQYykaGx8AfB4RQjM0JSgtHxYnKSshUkQ//EABkBAQADAQEAAAAAAAAAAAAAAAIBAwQFAP/EACYRAQEAAQQDAAEEAwEAAAAAAAABAgMRITEEEkEiQlFhcTOBsTL/2gAMAwEAAhEDEQA/AOhATGhaATGhdmuZIxoTGhY0JjQiUjGtRtC2AmNajunZoNTGtW2tTA1HcpGg1GGrYamBqNpBDUQasqtOU5dYt5qHxzjFHB0vFrvDRoNZe6PdY0CSfSwuo3TImugAk2AuSdABuTsuI9oPxPwWGJawuxDwP/yjJOwNQ2/8Q5ec+0vthj+Ifu48KiT/AA6cjNqP3jjdwg6aHoonDvYDEVBJELNn5EnS/Dx8r26vF/jQ7KfCwrQ7YvqFwB6lrWifKQozPxnr74agfJ1QfKSg4f8Ahe6QX9b9wplX8MLEN3d8oGiqvk1dPFS+DfjHTcSMVRLL2NKX2/5Bx+i77gXtJhcYP/r1mvMSWXa8ebHQfyXjuL/DGsPdVDjfZvE4ZwcA8Fps5sgjyI0Sx8mfQy8a/H0rlWZV5H7Ffig5hbQx5Lm2ArRzN2/ege8P+WvWV61hMSyqxtSm4PY8S1wuCOoWqZS9M1xs7YQhLU4tQkJCQWoS1PLUstU7vEOalOapJalualKNiM4IHNUhwSnBOUbCCEBCc4ICFIWEkISE0hAQkNhULaMhaUjsYAmNC00JjQgujbQmNC00JrQjSjbQmNasa1NAR3JoBMaEAcLxeNQLnyhOajUsaEvCF5Lw8QA6GmwkQOh6peKbWzt8MtDbTIM63M6dLa3U9rVCZCcTXbTY6pUcGsY0uc46BrRJJXkfFMYeJYjxnAik3loMNiGmJc4f1OIk9LDZWn4s8eD6tPh7Dblq1/S9Kn22ef7UrguFiABYLF5Gp+mNvj6f6qteC8KaNGhdZhcHYKFwvDwr+gxYm0unh04UE9rEwNSRuifs46KHjOEsfMtBVuGLRYvXF6ZPKvan8O6VQFzJY7WQbT0PRUPsH7Q1OHYoYPE5jRqOa1pJJFN7jDSy8ZCdfj1n2rEUZF15T+KnAg6kajRdlwb6b6J6WpcL/CvW05nP5eqFqEhc7+HPtCcdgmVH/wAVn7ur3c0CH/3NIPmSumIXTlcywhwQEJ5agcEhsR3BAQnkJZClBDmpGXr9hSqn3/vZKelKNiO4IHBOcEBCcCkEICE1CQkFhULEcLFKBtCa0IWhNaEKtE0JrQhaE5oRptgJjQtNCa0IUiahawFxhoJkmNfhujc7MwuYZ5TlI5gbdBqkcYe1lFznU/EAjl9Y6FMo8NaDmaXtkXGY7jQ7/wClDyHSZ4VXxqzjzsiIMNPLOaNBYXOku6q8AVPhcMKj306wLg0jIHA+63lzAzBB02m8ypPtDjTQwmJrDWnRqvEi2ZjHEekwoyTi8Iw7jieI4qu45g6tUyn/AIhxDB5BoaB5L0XgtDRcF7HYbJSDnWm5P5rsMJx5jGy2nVeBqWMJHxXJ1LvlXV0ptjHdYJitKS4fAe21B2zx3IH0BXZcOxbKjQ5hkFVyLU5gTmhJYU0OVkVZChYQox4hTGr2jXUgaaoqeMpu917HeTgfoVI7VlQLj/bqgTRdl1jaxXY1FzftcP3Lvy1VeS3F5n+DONdRx9bDvkeNTLgCI5qZkEAW91z9F7SQvBfw+BHGqUGZNUHLJj90+cwPumYsvfKjJ0MXGkfC66enfxjmak/KlkJZCZWeGiXGBIHq4wB8UL7X7X8h9lWygUWpThdNJPLAkHUzcD81Dwg5QGtyjNcF2aNZAM6ykFgn051nWdY02tsgLU583t5X1PTtf6oBO4hJFR3BLcE/0hIzS4iNI67+kf6SgUrJCAhNqGxgSeiEpjSoWIoWLw7GtCa0IWhNaEatkEwJrQhaE1gQpCaE1oQtCaAiTTqYcCHAEGxB3TG/RYAoONp1GEPoNBEk1G7uJIgjy5vjvoilPqGI013MLl/xFoZcBjKhe+XUBTyzDZc4NBjuXLqwwECR0MG8HX5LhfxR4lSdRdhWl3jVHUWmAS0NFVj3NJ0ByiVXnlJOTxxuV4cZgaIbSYCLBot6LoOG8aYOXMGj4WmP8/BQqnDi+mQ2QSLEbLkmeyFTxT45qlt4LPKBI7dlzuK6nM6j1ZvC8PX5oaXbkCN4uR3Uzg1NuHLmgu5jPMZuvLvZj2VqtruzOrUKRcMr6T6niNbDszQ0iDmkXcDp5rtWVawbFac7HlrXnK01WWLahYPcNyC3/jboDZJ1U423uPQ8M7MEOPolzC0OyyIJHRRuDVD4QOpi23zTOK1i2m9wu4CQBr8++6mdDz7KT/4OkPefUd7osR1jfS/3dS6PBcJF2En+ovdPTWV5X7T43GMpur069Nxz/wAFsve1sgy8zryiwGxud94f2pxlBviVGGph82Rrw006hIbLc1FzzaTNjOmmimThNvO1euYSi6kcoeX0joHXcz+7+YfNI41hxUpua7Qgqs9keM/tTM7WvAt7wIv0uLq54lZrj2KGR9PI/YCh4fGmtAgZa2m/7s9CQSvbnLxz2HAdxo3sKVfrESGDKTESXD4gL19jMpIlxMWkTFgNfO/xXQ07+McvVm2daqNMW1jUidOoG/kq/B4o1GOLmmwJiDzNvoCBuCI/2p1am/KMuUvEDM4bWzWGkwouIwQqNZ7wyuLgHEzJkXIM2k26ehF0qs1jQGgAQIFunb0Q1GyNx5Jzx6fl3UeuQW2Lb+6TpJt/lKDScTAHNcSB1vNlp8+d79u/0+KVxGkchJJHh84IGuVt7Tff5JrXBwB6hODSX5pNhECL6m8g/L70FykFJrUw4EHQggxY3trslBqOWXn490BHVPeO3wSngyL2vNtel9koFLhYihYkg1oTWBA0JrAhVpjQmtCBoTWoVMG0IiyYubGbb2Ig9ljQjCJRjm94+nqnNCFoTAELSRMdXqsg06XiDfmAOsQBva68m4jL8ZinmSPHcGzoMs3HeCF7OAvF/aKqBjnMFh4uId5kudMfeyyeT+n+2zxO8v6dBwNubVdPh8OOgXI8BqwuywTpCx1u2bq0gAuZ4g8Z11WLZyk9AvOa/FGCrSfUeGipUyMB816o2el8IJDArAtkKufxahTptL6jGNJDQXODRJ0EndWVB9volAy/dWYzg9OoQS1pg7hY7gFA3NJpPkFcFi1CQ+6JQa0WbHLaBtGyTxFstPdSqjPeLbE7m/lbp2ULEOGhMDQ9r6o5Fi5z2V4I3DYipiKl3VgKbNAGMDs5tEkktaSZsGhdbiMXleGZXXBOaJFrkWvMTsqt4Y9thIaA5pNiNYEG4Ma+ZWYnGE6FzCM1yZBcZ5ZEnqYH5LVoe3ON+MnkY48ZT6shWc4jKCGgnPnDgQIEZZ1Rvc6TABESL6nYfVVnCTD3sL3VG1BnaTdhkQ8MJuLyIP8AlTKtJxyFsh+XQ+7YaOiIMkXvpotMZRU6gIFnC38wIiNQZ/NJxeGbVGV0wCDYx1+UEqTBAJdrAkDSQL5Z6/kludIEaxIE37+eqco0MQlVDAJOyY+oNJ8+1pv0slVKkCbmATyiSY6dSmNA4IHBMJS8gBJ66pQSnBKcnPaluCUClQsW1iSDmhNaEtqc1CrBtCc1LamtRpQbUxoQNTGoUhtCY0IAjgzrbohSEAvIvanB5cRWBsRWLgd4c7OB6ghes0cS1xcBMssbEDrY7rnPbT2W/awHUiBUIykOJDXt1EuaCWkdf0WbXwuWPDR4+cwy5+uO4Q6Cu04a9cRhmmnUcx2rXFp82kgx6rq8FWMArHeK6Eu8X1Z4hc272Vo1X3FhJA6F2pb09FvjXHBRaAZLnaADpuqPDe0leJa0gyehbl2trMyoW6ejnn/5dvh+A08jqdQCq10S17Q5piCCQe4B8wrHBYMU2BjdGgADoBoFx2D9qKs3a09bOHzmF0/C+OUqw5TDhq02I/ypx2RraGrhOelvTKCq5aFVC4p7sknKPWeqwnM9o2u4/wDVv6qbizY/dkjDYYFuYtzSQI1Ft3ffRV3mr5xB1nWdlvJbAiZcNI7THxQYXBOECo01GNGZpfHiZgJs0E3OkSNEriOJpZ3NqPyNaM5cJu5pBgGDcCCQL6KRgcTUc5zA5udouCSRe7XAHmgjeSBOpW7Sxsx3/dg18pbtv1/1Kr4FlUseQbCwIi3Qg6anpqoNasW1HMbOeoJF22DTAgGRoPmOhVjh3VSCKjWseZylsubAAue8zA6DzQY/FBhAAzVHTkbuYEm4Bgd9Jgbq7Gs1RsDSrNa/x+aTLRqSCLg2A120W8VgGun+UkAS2AQGkEbdhrsk8OdW8R2drWs6TmMmC2DnMfzSICsHBOIRaNLLMwe+7rakbdFE4i+oMraTQZME6ZQI6afp3VkUgMgkyb/K2ycGgKW4JmXc66ekpbmjcDSPTp5JQS3BKcmk3iDprt5JNV4ESdTA+BP0BSgUBCxbIWJINYE5qSw6JzUaZrU1qU1NahShgTGpD7tOVwFjDrEC2vQp1PQXnS/XujTNCIMvN9Ijb4Ktw1B1Jz3ElzXSTEDLlJiGgCSQfkFYUK7XgFpkGflqD0PYqupPaFtzJBGk2/10SxWF4uW6ga3vCcEKl5j7YYA0MUTctqAPaTubB8nrmv8A3BbwWLXZe1PAG4ik8ifFADmHaWA8vkRI84K81fV8PlkyIDwWlpY6bsM9OqyauHO7foam+Oy/xuD8dsdNOy3hOD1WDla13YmPqt8DxYIldTg3AiVTs2Ya2WHSkwGEIJD6Ouhka9ZCm0uAMcQ54PpIMdJF10DAIQ6ax+iXq9l5WeW8Lw9IMECY2kz8yie64haqOUWtiw0SSjbsok3DxB4gi1+pj5rkvZ+vUOIqYUF58XnYS4/uxmLqjiSZiCAAN40mV0NYOJLnDlAkTueoWvZLCy+tWMWPhsMCbtY6oZ6WYB5FWaM/LmK9bKzHirKpwqmBkaCIgkuGYEzvNpt6KJUwr8+bMQ4AAWbtoGmLN1srdzHDMReQAGnQEbgz02j1WUw7KM7YMAkWIBO07rfM9u3PuP1zldlcEOe95A94MLm7QOXNH2Fb4PhdOk4vHM9x98xMRAEjXe+plTTEXsoGL4e11xa1tYF5kDQXCe+4+uya5uvdLNrTdRWYxzSBUFv6xpN9Rt+qWzG031obLi0FpLbtBkEh3Q9D/wBl6Svbpbkspjz+qiYbEipJAIAIHMC10kTodLR8U4NE469koGwtFrjp2TnhLclBKP38v1UavRlzHAkZTNt7aKWQomJe4FobFzeZ0HT7+KkRLFrL3Py/wsSQKk+dAbdRE69fL5hFRrEmC1wIAPUX76Ehbat03EtnKZ/pGtjYev5qKTdevl0EkdjAB3J6W/0pTGy2HRJF4mLi8JFN2YTsZsR0MfkpFJ8iQhSjQw7cuWBlGgm1gmYKAwBosOUXLtDGpufNEExpRpAFQEwTmDg7QDKA03BPqB6bKFwgZX1Cz+EIBJNpaXXB35ct+gHRSW4JtsshuVzYzEiHGbNIIN+qNtLkys5IB5SA4XmxB6m/3CFJqrV8Oo188lUhpBI5XH3XD6R3Vm3f7lc9icW2owte3mDhDXTabSXFogXOnxVq2i5jb1TlaJBMB1v63GQbW07oUkx4BAuRcHWDa8GfLRcH+JPDWkU61OJ/hvy3Ok0y7rYOF+y6mli3vfyx4ZltQyOR8Ryk63y6SFmN4U1lF3hAlzWktE2LmgEZh6Rb+ooZQsbtXkWDxNSjctcGgwZBAnWJNtwuowHtdSDYcYIUXHcRe6m5lQtdTewmnkAaeaIzbwBPWErh/stTyzXOWWyyHiS4ibyIAgefMs+WHPDbjqXbl1WC9p6ToAdJMRYnVS6/G2Df5fRcxhuEtptaWuaCwTuXS/NAcDblEG1r91bcN4VN3a2J8yJKozlx4W42Zcpf7e6pIAPwiNoMn1+Sl4PAzzPv0CkYbCgWA2n9PvophaRrYQLb95UTHfmvXKTiK3i3un5IPZvGDKKcWBInYkS4n8v7UHGBNtJtI2G6Dh3DjTz1B7zwIFjFvv8AVafGktrL5V2kdNhrxf70SziWudkD5M6AExHU7JFOt4dIOqOguAkE3BIEgEDzSsHVGrGuyzEtbM+syfMrR678su/xLxVEDcqOHE30EQpNUgC5JPQ2USrUjQapY77IoTTOxuoeIw5mWktMzawP/bqFNyx3Kmmm2rTvynrbbfy7JXP1R67qKrjHMYS4AkDbS25G259FHwecANbTa0EZnOtGY6y1p1/RWpwwLTOoMHyM/qoGKpOoszMgtiMrtZGkHubX69IVkyiuygq0apeHCoAyGgsDRcy7M4kydMgAEXCMVgCGEjNFhPM5smHH4H4Hoo+GqVnFjiGhhzS0HQbSSJJnpATRhAHufJJMamfdzZQOwzOt3SQJwMi9rz36JGJJAEdROvxEKSUtyQ0srFsrSlA2rdanmaR1FvPb5oWFNC9SIxtF7mgtIO7mxZx3vr/lbwmNaKZMOkEy0xIveOw+7ypNN03CiYpr6Zz0xml2Zw0/ly6DUa31BI1CGxbrOhUzNBiJAMHUSJg900eVo+xCj0KwcJG1iDqDEwfinh2vaflqjSOYVt9TKJOkevkBudVHwdcPaHtMtM7RvfUTrKjvxVTxHhzP3YjK7cGDzRFxv2CFhQGAZSdE3qFvLnbJDQbGJM3BuFKw2LqOrGnUa0NNPNHvGzoIJmCPRFwygadMA3jSBcAfyzveb903xP5ahDSTYgxMnljvtCNSKvjmsexptmJ1tHrpqR80OKYcozw0ufzOZLeVoOUuO0D/ABKbWpOykUzBmRmvPNmIJM2OnbZDTYGOdmAbTdLnS4ulzomzjyj3rAGe24S8s4vSNLEPow0Bj4EAA6Ag2vcGfVXnD6eVoJOmnn2jzKj+3VA067Hy1+cXOVs+JThsOtplNPtqg4RXBa0nVveeuqzak2rdpXfF0NLKGths3uAJiNj+isqNRrRLiAO8j6quwtWdImJuplKiS4OJzEAS0GB3d3VUkvay1PovySTMCxJF3SdoGgkJoLg0Cp7xJP30QU9TfUCB9TE9VvHVQAAPL5XP31U3KTEJjbkpeJ3JPw8lK4C8uEE3a39BPl/hKcJufIAX7CFGDjTeHtv1GxG6Pj6vpbv1T19L3x47i8PMQCBA6knWYkH0sFJZXEhsh0W0OvUkWVczHZ5cxriSLaa7jePgpWHJYNcsC8RqNpXRs3jmfTix51GUTYEyT2HRaDXDmAnvrCxmLDgXuc3KIjMY1/qH3qjq1IjKHOc4bdP6ugR56TwjPw7oGa0n7MBTqTGFsAgsH+zmTM+oDSbCZtPqUipUeDZgaNzb4lRvck7SNOoB2YNiC0ehBt+ap8e5znCm6J96Y1DbSO8lp9F0ZMRvMCbKj43lZUY4i5GXym8m+lvOwG6WnlyOc4KIQORkpblpimgKUSmFA5KDQFaWLEkNsCaClNTQopGNKY1KamAo1KBV4cXVDUa4slunu3ncg2nVC/GVWMe2pZ1wx5LbyYAgdPpHdWrXa9rLH0w4EHT89j5okj4rDRShhIy3sSM2szBncnVJo1jUDPEeLTmYIHiAQW2O+YH9FErU/De6xqAMAcXOy5WE3AJItLW+kjdSsLRzhtRgFxDmmwBy31BM+vxRpLR+NaA1xBgkX1jlJMx038057GuyncEZSL6j717Kk4hgDlYGDICA0hsmXTYHrEalTOC4V1MEPfmcIJEe7Y3EDUjohUraswuaQHFpOhGoPVGRmbEm41Bg+YI09EsOi501vaFW8T9oKVCC9wjm5QDnJGhY3Qt15jbuq7wUlvSL7bcJZUw1R9mvYA7NBJytu5pjURPwC4XBNdSAB/mAIgyHNOhEK54t7cvqNcylTa1rgWkv5nEEQbCAPmuUwONNNwOazIsSZIMS1ouLX6dVnzuOTVpTLHt2fDuU80km43HTli0a3CvKVTZcvh8QyAaT8zdYLcuUmTkkm9hrorvh9cZgNc1jmsG5mwbzfqCFV68r/bjda4SC5xygGdd7n5KLxLE8xkEbDof6oT6VfK0yZ6R30m/WVz3FcXJ1sJVOrfizTn1YUsVKeXAqowpJvEdr/mp9OVXFhlNzqZJYYnUbEdCFPpP8dpgmRAy9Ba463CghyWQQczSQRuPzWrS1rh30z6uhM5/LoaWDY5zBlEMEzFnHS3keo6KTiqjWuBdaxje3QBVeE4095jLJ3axsuPUyTAGnx+IVaBe8uqAiP5QZJm8T/hbsfy534c7KevG3Kxw2P1Jkg9LgADroOmqFlV1ebFtME6wNEkUSQC8ZG7NF3XPyVkwkNAYwEef1UZbTmPTe9h8ckcrCehNhbQqpx9cvljxDhJBGxgqzbi2ssTf/AIyQPiVsMbVk83YGw8wvY3152evP1yHFcVW/h0WOBLoNSJyt/qiIl1wJsIJ0EGZhKbmthzi4ydTJjYEwJ+CbVIa9wc8ZnGQ2wIAABHxn4rCtUvCi9hKWUZS3JQaCVtCtpDu20prUlqa1RTMCY1KCMFGpOaUjFOYxhzy4E7y65Mj0lNaUTmg6iUUxX16jabHUiw2a0DKMxJN5AOwIOp2Kdg8G9gLmnmygAOvIgEB0aEG2psFPBRgoki4esRmLqZzAtJDeeXERyzYCAN97ocJh2VHiqyRBjKWxBAIcPntKl06QBcRq4gm5IsItOmyiuotxDc4DqbwTlfEOBFpjcdj8kalT8S4yMNSc1tRtTM4tpiM0Bvv58xiJgbricZV8So55klxHroL3srXiLTia1V+cEsEBoEE5Tl5R0JBd67Kr8JzblpERqPrKx6tyv9N2jjjJv9BiaWUxmBO8TY9JNu09iq3FC6snVRmBfcFwzdSJvCks4eyo4jMA0e6HcpInSRIDovB12neuT9ll/kfDXFrfDdEBwMjUGDodxc9l0XDakPsZGxMaRuD8Oip6OEFLM0lpluZpLgBFjI62MRtBUc8RMEhw8pDdB0JuEcpZSlljqatdphz4zXGhaXtgnUDbvqolPB5spvA6g6DpP2FUcOa6tFU5jTa7LEnLrmiZnfy0vdddhw5xGp2aCRYST7x7QvZbZd9ox3x/plPDRp+X1Ceyiei3QcCLSIMERp+ndOuFTZsvl3hDqSQ5hGimZkp4UJ2QnS0hwsRcH72VvSxVSq2WhjWiA8ulxJi4HQKveAozX5T93+/zV+hq+l2vTPr6PvN52vsNXaXZfec2QQHANsdCCZgdv0TMXiKgEgQ0CSdiNMoaDPdVzuL0mEhuYk6mJmY1aSAbJ5xhq5Gl2Vo3cA1x/tn/AAF0fXnfbhzN/n1Z4GvT/kF4k2i3RNxRzN3teAYO9pCrHtFOCTLncrGkm5JEzEyBqfJJpcQqZopsZcxIabRqRa41R9N7vE+3ytcewbYDoDS4EAawXTmdfrN/Ibqn/baga8Bgc9vKBJ1jl199pJEOB3vGqucRTJBL3XESSbANuSIsIbJ8yFVvwLHVH1QTL8psAMrWuzMGkzETM+9aFdhflVZz7G8GXwfEBB2nLOgmchIiZi5smuKNxSnq0ArFpYpETSmNKS0pjSvGaCjBSwUYKKTWlMaUlpRgopOBRhJzIwVCZTQVla7TN7H6IGlH2RpPJxjnuAlxnqLEzrJGqZg8aab8zhnB94E6/r5yorWwSOhI+BhE4LmXK79upMcdttg1a/M0wNRNm7HaybiMUNGiAetzEzBix22UOobrZSmVRZAVK+qr6DS50Hqp7qaUYa4fFAnd8EpFlMCYBuBsYy5p7w78uqucLXBJa0tsb9h3XO8IxktAm3Ta+tl0GExMGRbTTQAaAdAOyO8+ltZ0s6LW9Z9bJltBH6KMzM7eFJZhzaXz6fmj2SJWkHlEg6xM99kLJMz/AL9NlNqsM2FvONdUqtQvN/Te0X6qLOEy8oNVkKI/VS31DzW00t3A/wApFQX9PnslNK0bqyUeArhhMgSYyuOrSFIo4gOdlaRbV+suO7RFtNfs1rlacNBe0C0tOoAmYJabCw1BJK2+Nn+Prl8YPKwnt7Y/UkNe9zrDLoXH3nRYAQbDUxPmp/DsGQDJtPug9JEEj6Ko4jWqBhcXgFwLYE/u4zQY6kxr16JGAbVaGsZmgCJzcsEgyPTfutNxtx7ZZlJek3j7mGmwFziyo4UjEA5apEnNBBbAjSYNiFFa6RPW/wAbpXFGueHc2Xw/3gmCJbLpAO19x16JHDK5cz3SBYt6Frrtj5iOw6p4Y7QMst6lOS3FG4pRVkCtLFpaUoEEYW1i9Sg2pgWLEakYRBYsUVIwmBaWIpg2owsWKCeTV/4lT/u//wBitP0WLFysu3Vx6iJuiKxYl8ebCgcQ94eSxYjHsl9wI2C6vBLaxV5Lsel9hdlLWLF6IGEFRYsXqMVYHO7/ALD555+g+CDEi/qtLFZe4M6qK/dSuFuIJi3I76hYsUeN/le8n/El1rudN9r3tBsoTHH9lNz7zR6FwkeS2sXXx6n+nGvd/wBoPHLYLGxtSrD08J9kXDHkyCSQGsi+lnaLFiWP1F+JbkBWLExAtLFil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8" name="AutoShape 8" descr="data:image/jpeg;base64,/9j/4AAQSkZJRgABAQAAAQABAAD/2wCEAAkGBxQSEhQUEhQVFRUWFhYXFhgXFxcWGBgXFBUYFhYVFRcYHCggGBwlHBgVITEiJSkrLi4uFx8zODMsNygtLisBCgoKDg0OGhAQGiwkHyQsLCwsLDQsLCwsLCwsLCwsLCwsLCwsLCwsLCwsLCwsLCwsLCwsLCwsLCwsLCwsLCwsLP/AABEIAMIBAwMBIgACEQEDEQH/xAAcAAACAgMBAQAAAAAAAAAAAAACAwQFAAEGBwj/xAA8EAABAwIEBAMGAwgCAgMAAAABAAIRAyEEEjFBBSJRYRNxgQYykaGx8AfB4RQjM0JSgtHxYnKSshUkQ//EABkBAQADAQEAAAAAAAAAAAAAAAIBAwQFAP/EACYRAQEAAQQDAAEEAwEAAAAAAAABAgMRITEEEkEiQlFhcTOBsTL/2gAMAwEAAhEDEQA/AOhATGhaATGhdmuZIxoTGhY0JjQiUjGtRtC2AmNajunZoNTGtW2tTA1HcpGg1GGrYamBqNpBDUQasqtOU5dYt5qHxzjFHB0vFrvDRoNZe6PdY0CSfSwuo3TImugAk2AuSdABuTsuI9oPxPwWGJawuxDwP/yjJOwNQ2/8Q5ec+0vthj+Ifu48KiT/AA6cjNqP3jjdwg6aHoonDvYDEVBJELNn5EnS/Dx8r26vF/jQ7KfCwrQ7YvqFwB6lrWifKQozPxnr74agfJ1QfKSg4f8Ahe6QX9b9wplX8MLEN3d8oGiqvk1dPFS+DfjHTcSMVRLL2NKX2/5Bx+i77gXtJhcYP/r1mvMSWXa8ebHQfyXjuL/DGsPdVDjfZvE4ZwcA8Fps5sgjyI0Sx8mfQy8a/H0rlWZV5H7Ffig5hbQx5Lm2ArRzN2/ege8P+WvWV61hMSyqxtSm4PY8S1wuCOoWqZS9M1xs7YQhLU4tQkJCQWoS1PLUstU7vEOalOapJalualKNiM4IHNUhwSnBOUbCCEBCc4ICFIWEkISE0hAQkNhULaMhaUjsYAmNC00JjQgujbQmNC00JrQjSjbQmNasa1NAR3JoBMaEAcLxeNQLnyhOajUsaEvCF5Lw8QA6GmwkQOh6peKbWzt8MtDbTIM63M6dLa3U9rVCZCcTXbTY6pUcGsY0uc46BrRJJXkfFMYeJYjxnAik3loMNiGmJc4f1OIk9LDZWn4s8eD6tPh7Dblq1/S9Kn22ef7UrguFiABYLF5Gp+mNvj6f6qteC8KaNGhdZhcHYKFwvDwr+gxYm0unh04UE9rEwNSRuifs46KHjOEsfMtBVuGLRYvXF6ZPKvan8O6VQFzJY7WQbT0PRUPsH7Q1OHYoYPE5jRqOa1pJJFN7jDSy8ZCdfj1n2rEUZF15T+KnAg6kajRdlwb6b6J6WpcL/CvW05nP5eqFqEhc7+HPtCcdgmVH/wAVn7ur3c0CH/3NIPmSumIXTlcywhwQEJ5agcEhsR3BAQnkJZClBDmpGXr9hSqn3/vZKelKNiO4IHBOcEBCcCkEICE1CQkFhULEcLFKBtCa0IWhNaEKtE0JrQhaE5oRptgJjQtNCa0IUiahawFxhoJkmNfhujc7MwuYZ5TlI5gbdBqkcYe1lFznU/EAjl9Y6FMo8NaDmaXtkXGY7jQ7/wClDyHSZ4VXxqzjzsiIMNPLOaNBYXOku6q8AVPhcMKj306wLg0jIHA+63lzAzBB02m8ypPtDjTQwmJrDWnRqvEi2ZjHEekwoyTi8Iw7jieI4qu45g6tUyn/AIhxDB5BoaB5L0XgtDRcF7HYbJSDnWm5P5rsMJx5jGy2nVeBqWMJHxXJ1LvlXV0ptjHdYJitKS4fAe21B2zx3IH0BXZcOxbKjQ5hkFVyLU5gTmhJYU0OVkVZChYQox4hTGr2jXUgaaoqeMpu917HeTgfoVI7VlQLj/bqgTRdl1jaxXY1FzftcP3Lvy1VeS3F5n+DONdRx9bDvkeNTLgCI5qZkEAW91z9F7SQvBfw+BHGqUGZNUHLJj90+cwPumYsvfKjJ0MXGkfC66enfxjmak/KlkJZCZWeGiXGBIHq4wB8UL7X7X8h9lWygUWpThdNJPLAkHUzcD81Dwg5QGtyjNcF2aNZAM6ykFgn051nWdY02tsgLU583t5X1PTtf6oBO4hJFR3BLcE/0hIzS4iNI67+kf6SgUrJCAhNqGxgSeiEpjSoWIoWLw7GtCa0IWhNaEatkEwJrQhaE1gQpCaE1oQtCaAiTTqYcCHAEGxB3TG/RYAoONp1GEPoNBEk1G7uJIgjy5vjvoilPqGI013MLl/xFoZcBjKhe+XUBTyzDZc4NBjuXLqwwECR0MG8HX5LhfxR4lSdRdhWl3jVHUWmAS0NFVj3NJ0ByiVXnlJOTxxuV4cZgaIbSYCLBot6LoOG8aYOXMGj4WmP8/BQqnDi+mQ2QSLEbLkmeyFTxT45qlt4LPKBI7dlzuK6nM6j1ZvC8PX5oaXbkCN4uR3Uzg1NuHLmgu5jPMZuvLvZj2VqtruzOrUKRcMr6T6niNbDszQ0iDmkXcDp5rtWVawbFac7HlrXnK01WWLahYPcNyC3/jboDZJ1U423uPQ8M7MEOPolzC0OyyIJHRRuDVD4QOpi23zTOK1i2m9wu4CQBr8++6mdDz7KT/4OkPefUd7osR1jfS/3dS6PBcJF2En+ovdPTWV5X7T43GMpur069Nxz/wAFsve1sgy8zryiwGxud94f2pxlBviVGGph82Rrw006hIbLc1FzzaTNjOmmimThNvO1euYSi6kcoeX0joHXcz+7+YfNI41hxUpua7Qgqs9keM/tTM7WvAt7wIv0uLq54lZrj2KGR9PI/YCh4fGmtAgZa2m/7s9CQSvbnLxz2HAdxo3sKVfrESGDKTESXD4gL19jMpIlxMWkTFgNfO/xXQ07+McvVm2daqNMW1jUidOoG/kq/B4o1GOLmmwJiDzNvoCBuCI/2p1am/KMuUvEDM4bWzWGkwouIwQqNZ7wyuLgHEzJkXIM2k26ehF0qs1jQGgAQIFunb0Q1GyNx5Jzx6fl3UeuQW2Lb+6TpJt/lKDScTAHNcSB1vNlp8+d79u/0+KVxGkchJJHh84IGuVt7Tff5JrXBwB6hODSX5pNhECL6m8g/L70FykFJrUw4EHQggxY3trslBqOWXn490BHVPeO3wSngyL2vNtel9koFLhYihYkg1oTWBA0JrAhVpjQmtCBoTWoVMG0IiyYubGbb2Ig9ljQjCJRjm94+nqnNCFoTAELSRMdXqsg06XiDfmAOsQBva68m4jL8ZinmSPHcGzoMs3HeCF7OAvF/aKqBjnMFh4uId5kudMfeyyeT+n+2zxO8v6dBwNubVdPh8OOgXI8BqwuywTpCx1u2bq0gAuZ4g8Z11WLZyk9AvOa/FGCrSfUeGipUyMB816o2el8IJDArAtkKufxahTptL6jGNJDQXODRJ0EndWVB9volAy/dWYzg9OoQS1pg7hY7gFA3NJpPkFcFi1CQ+6JQa0WbHLaBtGyTxFstPdSqjPeLbE7m/lbp2ULEOGhMDQ9r6o5Fi5z2V4I3DYipiKl3VgKbNAGMDs5tEkktaSZsGhdbiMXleGZXXBOaJFrkWvMTsqt4Y9thIaA5pNiNYEG4Ma+ZWYnGE6FzCM1yZBcZ5ZEnqYH5LVoe3ON+MnkY48ZT6shWc4jKCGgnPnDgQIEZZ1Rvc6TABESL6nYfVVnCTD3sL3VG1BnaTdhkQ8MJuLyIP8AlTKtJxyFsh+XQ+7YaOiIMkXvpotMZRU6gIFnC38wIiNQZ/NJxeGbVGV0wCDYx1+UEqTBAJdrAkDSQL5Z6/kludIEaxIE37+eqco0MQlVDAJOyY+oNJ8+1pv0slVKkCbmATyiSY6dSmNA4IHBMJS8gBJ66pQSnBKcnPaluCUClQsW1iSDmhNaEtqc1CrBtCc1LamtRpQbUxoQNTGoUhtCY0IAjgzrbohSEAvIvanB5cRWBsRWLgd4c7OB6ghes0cS1xcBMssbEDrY7rnPbT2W/awHUiBUIykOJDXt1EuaCWkdf0WbXwuWPDR4+cwy5+uO4Q6Cu04a9cRhmmnUcx2rXFp82kgx6rq8FWMArHeK6Eu8X1Z4hc272Vo1X3FhJA6F2pb09FvjXHBRaAZLnaADpuqPDe0leJa0gyehbl2trMyoW6ejnn/5dvh+A08jqdQCq10S17Q5piCCQe4B8wrHBYMU2BjdGgADoBoFx2D9qKs3a09bOHzmF0/C+OUqw5TDhq02I/ypx2RraGrhOelvTKCq5aFVC4p7sknKPWeqwnM9o2u4/wDVv6qbizY/dkjDYYFuYtzSQI1Ft3ffRV3mr5xB1nWdlvJbAiZcNI7THxQYXBOECo01GNGZpfHiZgJs0E3OkSNEriOJpZ3NqPyNaM5cJu5pBgGDcCCQL6KRgcTUc5zA5udouCSRe7XAHmgjeSBOpW7Sxsx3/dg18pbtv1/1Kr4FlUseQbCwIi3Qg6anpqoNasW1HMbOeoJF22DTAgGRoPmOhVjh3VSCKjWseZylsubAAue8zA6DzQY/FBhAAzVHTkbuYEm4Bgd9Jgbq7Gs1RsDSrNa/x+aTLRqSCLg2A120W8VgGun+UkAS2AQGkEbdhrsk8OdW8R2drWs6TmMmC2DnMfzSICsHBOIRaNLLMwe+7rakbdFE4i+oMraTQZME6ZQI6afp3VkUgMgkyb/K2ycGgKW4JmXc66ekpbmjcDSPTp5JQS3BKcmk3iDprt5JNV4ESdTA+BP0BSgUBCxbIWJINYE5qSw6JzUaZrU1qU1NahShgTGpD7tOVwFjDrEC2vQp1PQXnS/XujTNCIMvN9Ijb4Ktw1B1Jz3ElzXSTEDLlJiGgCSQfkFYUK7XgFpkGflqD0PYqupPaFtzJBGk2/10SxWF4uW6ga3vCcEKl5j7YYA0MUTctqAPaTubB8nrmv8A3BbwWLXZe1PAG4ik8ifFADmHaWA8vkRI84K81fV8PlkyIDwWlpY6bsM9OqyauHO7foam+Oy/xuD8dsdNOy3hOD1WDla13YmPqt8DxYIldTg3AiVTs2Ya2WHSkwGEIJD6Ouhka9ZCm0uAMcQ54PpIMdJF10DAIQ6ax+iXq9l5WeW8Lw9IMECY2kz8yie64haqOUWtiw0SSjbsok3DxB4gi1+pj5rkvZ+vUOIqYUF58XnYS4/uxmLqjiSZiCAAN40mV0NYOJLnDlAkTueoWvZLCy+tWMWPhsMCbtY6oZ6WYB5FWaM/LmK9bKzHirKpwqmBkaCIgkuGYEzvNpt6KJUwr8+bMQ4AAWbtoGmLN1srdzHDMReQAGnQEbgz02j1WUw7KM7YMAkWIBO07rfM9u3PuP1zldlcEOe95A94MLm7QOXNH2Fb4PhdOk4vHM9x98xMRAEjXe+plTTEXsoGL4e11xa1tYF5kDQXCe+4+uya5uvdLNrTdRWYxzSBUFv6xpN9Rt+qWzG031obLi0FpLbtBkEh3Q9D/wBl6Svbpbkspjz+qiYbEipJAIAIHMC10kTodLR8U4NE469koGwtFrjp2TnhLclBKP38v1UavRlzHAkZTNt7aKWQomJe4FobFzeZ0HT7+KkRLFrL3Py/wsSQKk+dAbdRE69fL5hFRrEmC1wIAPUX76Ehbat03EtnKZ/pGtjYev5qKTdevl0EkdjAB3J6W/0pTGy2HRJF4mLi8JFN2YTsZsR0MfkpFJ8iQhSjQw7cuWBlGgm1gmYKAwBosOUXLtDGpufNEExpRpAFQEwTmDg7QDKA03BPqB6bKFwgZX1Cz+EIBJNpaXXB35ct+gHRSW4JtsshuVzYzEiHGbNIIN+qNtLkys5IB5SA4XmxB6m/3CFJqrV8Oo188lUhpBI5XH3XD6R3Vm3f7lc9icW2owte3mDhDXTabSXFogXOnxVq2i5jb1TlaJBMB1v63GQbW07oUkx4BAuRcHWDa8GfLRcH+JPDWkU61OJ/hvy3Ok0y7rYOF+y6mli3vfyx4ZltQyOR8Ryk63y6SFmN4U1lF3hAlzWktE2LmgEZh6Rb+ooZQsbtXkWDxNSjctcGgwZBAnWJNtwuowHtdSDYcYIUXHcRe6m5lQtdTewmnkAaeaIzbwBPWErh/stTyzXOWWyyHiS4ibyIAgefMs+WHPDbjqXbl1WC9p6ToAdJMRYnVS6/G2Df5fRcxhuEtptaWuaCwTuXS/NAcDblEG1r91bcN4VN3a2J8yJKozlx4W42Zcpf7e6pIAPwiNoMn1+Sl4PAzzPv0CkYbCgWA2n9PvophaRrYQLb95UTHfmvXKTiK3i3un5IPZvGDKKcWBInYkS4n8v7UHGBNtJtI2G6Dh3DjTz1B7zwIFjFvv8AVafGktrL5V2kdNhrxf70SziWudkD5M6AExHU7JFOt4dIOqOguAkE3BIEgEDzSsHVGrGuyzEtbM+syfMrR678su/xLxVEDcqOHE30EQpNUgC5JPQ2USrUjQapY77IoTTOxuoeIw5mWktMzawP/bqFNyx3Kmmm2rTvynrbbfy7JXP1R67qKrjHMYS4AkDbS25G259FHwecANbTa0EZnOtGY6y1p1/RWpwwLTOoMHyM/qoGKpOoszMgtiMrtZGkHubX69IVkyiuygq0apeHCoAyGgsDRcy7M4kydMgAEXCMVgCGEjNFhPM5smHH4H4Hoo+GqVnFjiGhhzS0HQbSSJJnpATRhAHufJJMamfdzZQOwzOt3SQJwMi9rz36JGJJAEdROvxEKSUtyQ0srFsrSlA2rdanmaR1FvPb5oWFNC9SIxtF7mgtIO7mxZx3vr/lbwmNaKZMOkEy0xIveOw+7ypNN03CiYpr6Zz0xml2Zw0/ly6DUa31BI1CGxbrOhUzNBiJAMHUSJg900eVo+xCj0KwcJG1iDqDEwfinh2vaflqjSOYVt9TKJOkevkBudVHwdcPaHtMtM7RvfUTrKjvxVTxHhzP3YjK7cGDzRFxv2CFhQGAZSdE3qFvLnbJDQbGJM3BuFKw2LqOrGnUa0NNPNHvGzoIJmCPRFwygadMA3jSBcAfyzveb903xP5ahDSTYgxMnljvtCNSKvjmsexptmJ1tHrpqR80OKYcozw0ufzOZLeVoOUuO0D/ABKbWpOykUzBmRmvPNmIJM2OnbZDTYGOdmAbTdLnS4ulzomzjyj3rAGe24S8s4vSNLEPow0Bj4EAA6Ag2vcGfVXnD6eVoJOmnn2jzKj+3VA067Hy1+cXOVs+JThsOtplNPtqg4RXBa0nVveeuqzak2rdpXfF0NLKGths3uAJiNj+isqNRrRLiAO8j6quwtWdImJuplKiS4OJzEAS0GB3d3VUkvay1PovySTMCxJF3SdoGgkJoLg0Cp7xJP30QU9TfUCB9TE9VvHVQAAPL5XP31U3KTEJjbkpeJ3JPw8lK4C8uEE3a39BPl/hKcJufIAX7CFGDjTeHtv1GxG6Pj6vpbv1T19L3x47i8PMQCBA6knWYkH0sFJZXEhsh0W0OvUkWVczHZ5cxriSLaa7jePgpWHJYNcsC8RqNpXRs3jmfTix51GUTYEyT2HRaDXDmAnvrCxmLDgXuc3KIjMY1/qH3qjq1IjKHOc4bdP6ugR56TwjPw7oGa0n7MBTqTGFsAgsH+zmTM+oDSbCZtPqUipUeDZgaNzb4lRvck7SNOoB2YNiC0ehBt+ap8e5znCm6J96Y1DbSO8lp9F0ZMRvMCbKj43lZUY4i5GXym8m+lvOwG6WnlyOc4KIQORkpblpimgKUSmFA5KDQFaWLEkNsCaClNTQopGNKY1KamAo1KBV4cXVDUa4slunu3ncg2nVC/GVWMe2pZ1wx5LbyYAgdPpHdWrXa9rLH0w4EHT89j5okj4rDRShhIy3sSM2szBncnVJo1jUDPEeLTmYIHiAQW2O+YH9FErU/De6xqAMAcXOy5WE3AJItLW+kjdSsLRzhtRgFxDmmwBy31BM+vxRpLR+NaA1xBgkX1jlJMx038057GuyncEZSL6j717Kk4hgDlYGDICA0hsmXTYHrEalTOC4V1MEPfmcIJEe7Y3EDUjohUraswuaQHFpOhGoPVGRmbEm41Bg+YI09EsOi501vaFW8T9oKVCC9wjm5QDnJGhY3Qt15jbuq7wUlvSL7bcJZUw1R9mvYA7NBJytu5pjURPwC4XBNdSAB/mAIgyHNOhEK54t7cvqNcylTa1rgWkv5nEEQbCAPmuUwONNNwOazIsSZIMS1ouLX6dVnzuOTVpTLHt2fDuU80km43HTli0a3CvKVTZcvh8QyAaT8zdYLcuUmTkkm9hrorvh9cZgNc1jmsG5mwbzfqCFV68r/bjda4SC5xygGdd7n5KLxLE8xkEbDof6oT6VfK0yZ6R30m/WVz3FcXJ1sJVOrfizTn1YUsVKeXAqowpJvEdr/mp9OVXFhlNzqZJYYnUbEdCFPpP8dpgmRAy9Ba463CghyWQQczSQRuPzWrS1rh30z6uhM5/LoaWDY5zBlEMEzFnHS3keo6KTiqjWuBdaxje3QBVeE4095jLJ3axsuPUyTAGnx+IVaBe8uqAiP5QZJm8T/hbsfy534c7KevG3Kxw2P1Jkg9LgADroOmqFlV1ebFtME6wNEkUSQC8ZG7NF3XPyVkwkNAYwEef1UZbTmPTe9h8ckcrCehNhbQqpx9cvljxDhJBGxgqzbi2ssTf/AIyQPiVsMbVk83YGw8wvY3152evP1yHFcVW/h0WOBLoNSJyt/qiIl1wJsIJ0EGZhKbmthzi4ydTJjYEwJ+CbVIa9wc8ZnGQ2wIAABHxn4rCtUvCi9hKWUZS3JQaCVtCtpDu20prUlqa1RTMCY1KCMFGpOaUjFOYxhzy4E7y65Mj0lNaUTmg6iUUxX16jabHUiw2a0DKMxJN5AOwIOp2Kdg8G9gLmnmygAOvIgEB0aEG2psFPBRgoki4esRmLqZzAtJDeeXERyzYCAN97ocJh2VHiqyRBjKWxBAIcPntKl06QBcRq4gm5IsItOmyiuotxDc4DqbwTlfEOBFpjcdj8kalT8S4yMNSc1tRtTM4tpiM0Bvv58xiJgbricZV8So55klxHroL3srXiLTia1V+cEsEBoEE5Tl5R0JBd67Kr8JzblpERqPrKx6tyv9N2jjjJv9BiaWUxmBO8TY9JNu09iq3FC6snVRmBfcFwzdSJvCks4eyo4jMA0e6HcpInSRIDovB12neuT9ll/kfDXFrfDdEBwMjUGDodxc9l0XDakPsZGxMaRuD8Oip6OEFLM0lpluZpLgBFjI62MRtBUc8RMEhw8pDdB0JuEcpZSlljqatdphz4zXGhaXtgnUDbvqolPB5spvA6g6DpP2FUcOa6tFU5jTa7LEnLrmiZnfy0vdddhw5xGp2aCRYST7x7QvZbZd9ox3x/plPDRp+X1Ceyiei3QcCLSIMERp+ndOuFTZsvl3hDqSQ5hGimZkp4UJ2QnS0hwsRcH72VvSxVSq2WhjWiA8ulxJi4HQKveAozX5T93+/zV+hq+l2vTPr6PvN52vsNXaXZfec2QQHANsdCCZgdv0TMXiKgEgQ0CSdiNMoaDPdVzuL0mEhuYk6mJmY1aSAbJ5xhq5Gl2Vo3cA1x/tn/AAF0fXnfbhzN/n1Z4GvT/kF4k2i3RNxRzN3teAYO9pCrHtFOCTLncrGkm5JEzEyBqfJJpcQqZopsZcxIabRqRa41R9N7vE+3ytcewbYDoDS4EAawXTmdfrN/Ibqn/baga8Bgc9vKBJ1jl199pJEOB3vGqucRTJBL3XESSbANuSIsIbJ8yFVvwLHVH1QTL8psAMrWuzMGkzETM+9aFdhflVZz7G8GXwfEBB2nLOgmchIiZi5smuKNxSnq0ArFpYpETSmNKS0pjSvGaCjBSwUYKKTWlMaUlpRgopOBRhJzIwVCZTQVla7TN7H6IGlH2RpPJxjnuAlxnqLEzrJGqZg8aab8zhnB94E6/r5yorWwSOhI+BhE4LmXK79upMcdttg1a/M0wNRNm7HaybiMUNGiAetzEzBix22UOobrZSmVRZAVK+qr6DS50Hqp7qaUYa4fFAnd8EpFlMCYBuBsYy5p7w78uqucLXBJa0tsb9h3XO8IxktAm3Ta+tl0GExMGRbTTQAaAdAOyO8+ltZ0s6LW9Z9bJltBH6KMzM7eFJZhzaXz6fmj2SJWkHlEg6xM99kLJMz/AL9NlNqsM2FvONdUqtQvN/Te0X6qLOEy8oNVkKI/VS31DzW00t3A/wApFQX9PnslNK0bqyUeArhhMgSYyuOrSFIo4gOdlaRbV+suO7RFtNfs1rlacNBe0C0tOoAmYJabCw1BJK2+Nn+Prl8YPKwnt7Y/UkNe9zrDLoXH3nRYAQbDUxPmp/DsGQDJtPug9JEEj6Ko4jWqBhcXgFwLYE/u4zQY6kxr16JGAbVaGsZmgCJzcsEgyPTfutNxtx7ZZlJek3j7mGmwFziyo4UjEA5apEnNBBbAjSYNiFFa6RPW/wAbpXFGueHc2Xw/3gmCJbLpAO19x16JHDK5cz3SBYt6Frrtj5iOw6p4Y7QMst6lOS3FG4pRVkCtLFpaUoEEYW1i9Sg2pgWLEakYRBYsUVIwmBaWIpg2owsWKCeTV/4lT/u//wBitP0WLFysu3Vx6iJuiKxYl8ebCgcQ94eSxYjHsl9wI2C6vBLaxV5Lsel9hdlLWLF6IGEFRYsXqMVYHO7/ALD555+g+CDEi/qtLFZe4M6qK/dSuFuIJi3I76hYsUeN/le8n/El1rudN9r3tBsoTHH9lNz7zR6FwkeS2sXXx6n+nGvd/wBoPHLYLGxtSrD08J9kXDHkyCSQGsi+lnaLFiWP1F+JbkBWLExAtLFil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32" name="Picture 12" descr="https://encrypted-tbn3.gstatic.com/images?q=tbn:ANd9GcStk1cJ5_68gt-P4InjOd_9PwrbZQUCtEi-yX6ftFxTqbHGnmh3"/>
          <p:cNvPicPr>
            <a:picLocks noChangeAspect="1" noChangeArrowheads="1"/>
          </p:cNvPicPr>
          <p:nvPr/>
        </p:nvPicPr>
        <p:blipFill>
          <a:blip r:embed="rId2" cstate="print"/>
          <a:srcRect/>
          <a:stretch>
            <a:fillRect/>
          </a:stretch>
        </p:blipFill>
        <p:spPr bwMode="auto">
          <a:xfrm>
            <a:off x="5796136" y="1124744"/>
            <a:ext cx="2952328" cy="2520280"/>
          </a:xfrm>
          <a:prstGeom prst="rect">
            <a:avLst/>
          </a:prstGeom>
          <a:noFill/>
        </p:spPr>
      </p:pic>
      <p:pic>
        <p:nvPicPr>
          <p:cNvPr id="5134" name="Picture 14" descr="https://encrypted-tbn0.gstatic.com/images?q=tbn:ANd9GcQKIBM5qs4l3bfrg26JoakF4TYNOHs7QL53l2UyvRZdzvXntP6B3A"/>
          <p:cNvPicPr>
            <a:picLocks noChangeAspect="1" noChangeArrowheads="1"/>
          </p:cNvPicPr>
          <p:nvPr/>
        </p:nvPicPr>
        <p:blipFill>
          <a:blip r:embed="rId3" cstate="print"/>
          <a:srcRect/>
          <a:stretch>
            <a:fillRect/>
          </a:stretch>
        </p:blipFill>
        <p:spPr bwMode="auto">
          <a:xfrm>
            <a:off x="5796136" y="3717032"/>
            <a:ext cx="2952328" cy="2592288"/>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03300">
            <a:alpha val="95000"/>
          </a:srgb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a:solidFill>
            <a:srgbClr val="92D050"/>
          </a:solidFill>
        </p:spPr>
        <p:txBody>
          <a:bodyPr>
            <a:normAutofit fontScale="90000"/>
          </a:bodyPr>
          <a:lstStyle/>
          <a:p>
            <a:r>
              <a:rPr lang="el-GR" dirty="0" smtClean="0"/>
              <a:t/>
            </a:r>
            <a:br>
              <a:rPr lang="el-GR" dirty="0" smtClean="0"/>
            </a:br>
            <a:r>
              <a:rPr lang="el-GR" dirty="0" err="1" smtClean="0"/>
              <a:t>Πολυακόρεστα</a:t>
            </a:r>
            <a:r>
              <a:rPr lang="el-GR" dirty="0" smtClean="0"/>
              <a:t> λιπαρά οξέα</a:t>
            </a:r>
            <a:br>
              <a:rPr lang="el-GR" dirty="0" smtClean="0"/>
            </a:br>
            <a:endParaRPr lang="el-GR" dirty="0"/>
          </a:p>
        </p:txBody>
      </p:sp>
      <p:sp>
        <p:nvSpPr>
          <p:cNvPr id="3" name="2 - Θέση περιεχομένου"/>
          <p:cNvSpPr>
            <a:spLocks noGrp="1"/>
          </p:cNvSpPr>
          <p:nvPr>
            <p:ph idx="1"/>
          </p:nvPr>
        </p:nvSpPr>
        <p:spPr>
          <a:xfrm>
            <a:off x="457200" y="1124744"/>
            <a:ext cx="8229600" cy="5001419"/>
          </a:xfrm>
        </p:spPr>
        <p:txBody>
          <a:bodyPr>
            <a:normAutofit fontScale="85000" lnSpcReduction="10000"/>
          </a:bodyPr>
          <a:lstStyle/>
          <a:p>
            <a:pPr>
              <a:buNone/>
            </a:pPr>
            <a:r>
              <a:rPr lang="el-GR" dirty="0" smtClean="0">
                <a:solidFill>
                  <a:srgbClr val="FFFF00"/>
                </a:solidFill>
              </a:rPr>
              <a:t>Τα </a:t>
            </a:r>
            <a:r>
              <a:rPr lang="el-GR" dirty="0" err="1" smtClean="0">
                <a:solidFill>
                  <a:srgbClr val="FFFF00"/>
                </a:solidFill>
              </a:rPr>
              <a:t>πολυακόρεστα</a:t>
            </a:r>
            <a:r>
              <a:rPr lang="el-GR" dirty="0" smtClean="0">
                <a:solidFill>
                  <a:srgbClr val="FFFF00"/>
                </a:solidFill>
              </a:rPr>
              <a:t> λιπαρά οξέα </a:t>
            </a:r>
            <a:r>
              <a:rPr lang="el-GR" dirty="0" smtClean="0"/>
              <a:t>βρίσκονται σε μεγάλες ποσότητες στα λιπαρά ψάρια και στα ιχθυέλαια.</a:t>
            </a:r>
          </a:p>
          <a:p>
            <a:pPr>
              <a:buNone/>
            </a:pPr>
            <a:r>
              <a:rPr lang="el-GR" dirty="0" smtClean="0"/>
              <a:t> Η πρόσληψη τους βοηθάει στη βελτίωση της κλινικής εικόνας ασθενών με δ</a:t>
            </a:r>
            <a:r>
              <a:rPr lang="el-GR" dirty="0" smtClean="0">
                <a:solidFill>
                  <a:srgbClr val="92D050"/>
                </a:solidFill>
              </a:rPr>
              <a:t>ερματοπάθειες</a:t>
            </a:r>
            <a:r>
              <a:rPr lang="el-GR" dirty="0" smtClean="0"/>
              <a:t> και ιδιαίτερα σε ασθενείς με </a:t>
            </a:r>
            <a:r>
              <a:rPr lang="el-GR" dirty="0" smtClean="0">
                <a:solidFill>
                  <a:srgbClr val="92D050"/>
                </a:solidFill>
              </a:rPr>
              <a:t>ψωρίαση.</a:t>
            </a:r>
            <a:r>
              <a:rPr lang="el-GR" dirty="0" smtClean="0"/>
              <a:t> </a:t>
            </a:r>
          </a:p>
          <a:p>
            <a:pPr>
              <a:buNone/>
            </a:pPr>
            <a:r>
              <a:rPr lang="el-GR" dirty="0" smtClean="0"/>
              <a:t>Βοηθούν στις </a:t>
            </a:r>
            <a:r>
              <a:rPr lang="el-GR" dirty="0" smtClean="0">
                <a:solidFill>
                  <a:srgbClr val="FFFF00"/>
                </a:solidFill>
              </a:rPr>
              <a:t>φλεγμονώδεις παθήσεις </a:t>
            </a:r>
            <a:r>
              <a:rPr lang="el-GR" dirty="0" smtClean="0"/>
              <a:t>του δέρματος καθώς ρυθμίζουν την παραγωγή ενδιάμεσων φλεγμονωδών μεσολαβητών που σχετίζονται με την ανοσολογική λειτουργία του δέρματος. </a:t>
            </a:r>
          </a:p>
          <a:p>
            <a:pPr>
              <a:buNone/>
            </a:pPr>
            <a:r>
              <a:rPr lang="el-GR" dirty="0" smtClean="0"/>
              <a:t>Ακόμη, τα </a:t>
            </a:r>
            <a:r>
              <a:rPr lang="el-GR" dirty="0" err="1" smtClean="0"/>
              <a:t>πολυακόρεστα</a:t>
            </a:r>
            <a:r>
              <a:rPr lang="el-GR" dirty="0" smtClean="0"/>
              <a:t> λιπαρά οξέα </a:t>
            </a:r>
            <a:r>
              <a:rPr lang="el-GR" dirty="0" smtClean="0">
                <a:solidFill>
                  <a:srgbClr val="FFFF00"/>
                </a:solidFill>
              </a:rPr>
              <a:t>ρυθμίζουν τη βιοσύνθεση των λιπιδίων</a:t>
            </a:r>
            <a:r>
              <a:rPr lang="el-GR" dirty="0" smtClean="0"/>
              <a:t> της κεράτινης στοιβάδας του δέρματος.  </a:t>
            </a: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104</a:t>
            </a:fld>
            <a:endParaRPr lang="el-G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3300">
            <a:alpha val="95000"/>
          </a:srgb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92D050"/>
          </a:solidFill>
        </p:spPr>
        <p:txBody>
          <a:bodyPr>
            <a:normAutofit fontScale="90000"/>
          </a:bodyPr>
          <a:lstStyle/>
          <a:p>
            <a:r>
              <a:rPr lang="el-GR" sz="2800" dirty="0" smtClean="0">
                <a:solidFill>
                  <a:srgbClr val="FFFF00"/>
                </a:solidFill>
              </a:rPr>
              <a:t/>
            </a:r>
            <a:br>
              <a:rPr lang="el-GR" sz="2800" dirty="0" smtClean="0">
                <a:solidFill>
                  <a:srgbClr val="FFFF00"/>
                </a:solidFill>
              </a:rPr>
            </a:br>
            <a:r>
              <a:rPr lang="el-GR" sz="3100" dirty="0" smtClean="0">
                <a:solidFill>
                  <a:srgbClr val="FFFF00"/>
                </a:solidFill>
              </a:rPr>
              <a:t>Οι Βιταμίνες και τα Ιχνοστοιχεία</a:t>
            </a:r>
            <a:r>
              <a:rPr lang="el-GR" sz="3100" dirty="0" smtClean="0"/>
              <a:t/>
            </a:r>
            <a:br>
              <a:rPr lang="el-GR" sz="3100" dirty="0" smtClean="0"/>
            </a:br>
            <a:endParaRPr lang="el-GR" sz="3100" dirty="0"/>
          </a:p>
        </p:txBody>
      </p:sp>
      <p:sp>
        <p:nvSpPr>
          <p:cNvPr id="3" name="2 - Θέση περιεχομένου"/>
          <p:cNvSpPr>
            <a:spLocks noGrp="1"/>
          </p:cNvSpPr>
          <p:nvPr>
            <p:ph idx="1"/>
          </p:nvPr>
        </p:nvSpPr>
        <p:spPr>
          <a:xfrm>
            <a:off x="0" y="548680"/>
            <a:ext cx="9144000" cy="6309320"/>
          </a:xfrm>
        </p:spPr>
        <p:txBody>
          <a:bodyPr>
            <a:normAutofit fontScale="85000" lnSpcReduction="10000"/>
          </a:bodyPr>
          <a:lstStyle/>
          <a:p>
            <a:pPr>
              <a:buNone/>
            </a:pPr>
            <a:r>
              <a:rPr lang="el-GR" dirty="0" smtClean="0"/>
              <a:t>….παίζουν σημαντικό ρόλο στη διατήρηση της καλής υγείας του δέρματος. Ας δούμε αναλυτικά τι προσφέρει η κάθε ουσία και από πού μπορούμε να τις προμηθευτούμε:</a:t>
            </a:r>
          </a:p>
          <a:p>
            <a:r>
              <a:rPr lang="el-GR" b="1" dirty="0" smtClean="0">
                <a:solidFill>
                  <a:srgbClr val="00B050"/>
                </a:solidFill>
              </a:rPr>
              <a:t>Βιταμίνη Α</a:t>
            </a:r>
            <a:r>
              <a:rPr lang="el-GR" dirty="0" smtClean="0">
                <a:solidFill>
                  <a:srgbClr val="00B050"/>
                </a:solidFill>
              </a:rPr>
              <a:t>: </a:t>
            </a:r>
            <a:r>
              <a:rPr lang="el-GR" dirty="0" smtClean="0"/>
              <a:t>Είναι μια λιποδιαλυτή βιταμίνη η οποία βοηθάει στη διατήρηση της ελαστικότητας του δέρματος. Σε καταστάσεις έλλειψης της βιταμίνης παρατηρείται </a:t>
            </a:r>
            <a:r>
              <a:rPr lang="el-GR" dirty="0" smtClean="0">
                <a:solidFill>
                  <a:srgbClr val="FFFF00"/>
                </a:solidFill>
              </a:rPr>
              <a:t>ευερεθιστότητα του δέρματος </a:t>
            </a:r>
            <a:r>
              <a:rPr lang="el-GR" dirty="0" smtClean="0"/>
              <a:t>και </a:t>
            </a:r>
            <a:r>
              <a:rPr lang="el-GR" dirty="0" smtClean="0">
                <a:solidFill>
                  <a:srgbClr val="FFFF00"/>
                </a:solidFill>
              </a:rPr>
              <a:t>ξηροδερμία</a:t>
            </a:r>
            <a:r>
              <a:rPr lang="el-GR" dirty="0" smtClean="0"/>
              <a:t>.  </a:t>
            </a:r>
            <a:br>
              <a:rPr lang="el-GR" dirty="0" smtClean="0"/>
            </a:br>
            <a:r>
              <a:rPr lang="el-GR" b="1" dirty="0" smtClean="0">
                <a:solidFill>
                  <a:srgbClr val="00B050"/>
                </a:solidFill>
              </a:rPr>
              <a:t>Πλούσιες πηγές</a:t>
            </a:r>
            <a:r>
              <a:rPr lang="el-GR" dirty="0" smtClean="0">
                <a:solidFill>
                  <a:srgbClr val="00B050"/>
                </a:solidFill>
              </a:rPr>
              <a:t>: </a:t>
            </a:r>
            <a:r>
              <a:rPr lang="el-GR" dirty="0" smtClean="0"/>
              <a:t>ιχθυέλαια, μαργαρίνη, συκώτι, κρόκος αυγού.  </a:t>
            </a:r>
            <a:br>
              <a:rPr lang="el-GR" dirty="0" smtClean="0"/>
            </a:br>
            <a:r>
              <a:rPr lang="el-GR" dirty="0" smtClean="0">
                <a:solidFill>
                  <a:srgbClr val="FFFF00"/>
                </a:solidFill>
              </a:rPr>
              <a:t>Βιταμίνη Α</a:t>
            </a:r>
            <a:r>
              <a:rPr lang="el-GR" dirty="0" smtClean="0"/>
              <a:t> μπορούμε επίσης να πάρουμε και από τροφές πλούσιες σε β-καροτίνη, η οποία μετατρέπεται σε βιταμίνη Α. Γερμανοί ερευνητές υποστηρίζουν ότι 30mg της ουσίας καθημερινώς μπορεί να μειώσει την ερυθρότητα και τη φλεγμονή που προκαλούνται από ηλιακό έγκαυμα.  </a:t>
            </a:r>
            <a:br>
              <a:rPr lang="el-GR" dirty="0" smtClean="0"/>
            </a:br>
            <a:r>
              <a:rPr lang="el-GR" b="1" dirty="0" smtClean="0">
                <a:solidFill>
                  <a:srgbClr val="00B050"/>
                </a:solidFill>
              </a:rPr>
              <a:t>Πλούσιες πηγές</a:t>
            </a:r>
            <a:r>
              <a:rPr lang="el-GR" dirty="0" smtClean="0">
                <a:solidFill>
                  <a:srgbClr val="00B050"/>
                </a:solidFill>
              </a:rPr>
              <a:t>: </a:t>
            </a:r>
            <a:r>
              <a:rPr lang="el-GR" dirty="0" smtClean="0"/>
              <a:t>καρότα, τομάτες, πατάτες, πεπόνι, μπρόκολο, σπανάκι.  </a:t>
            </a:r>
          </a:p>
          <a:p>
            <a:pPr>
              <a:buNone/>
            </a:pPr>
            <a:endParaRPr lang="el-GR" dirty="0" smtClean="0"/>
          </a:p>
          <a:p>
            <a:pPr>
              <a:buNone/>
            </a:pP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105</a:t>
            </a:fld>
            <a:endParaRPr lang="el-G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03300">
            <a:alpha val="95000"/>
          </a:srgbClr>
        </a:solidFill>
        <a:effectLst/>
      </p:bgPr>
    </p:bg>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106</a:t>
            </a:fld>
            <a:endParaRPr lang="el-GR"/>
          </a:p>
        </p:txBody>
      </p:sp>
      <p:sp>
        <p:nvSpPr>
          <p:cNvPr id="5" name="4 - Ορθογώνιο"/>
          <p:cNvSpPr/>
          <p:nvPr/>
        </p:nvSpPr>
        <p:spPr>
          <a:xfrm>
            <a:off x="251520" y="58847"/>
            <a:ext cx="8892480" cy="6370975"/>
          </a:xfrm>
          <a:prstGeom prst="rect">
            <a:avLst/>
          </a:prstGeom>
        </p:spPr>
        <p:txBody>
          <a:bodyPr wrap="square">
            <a:spAutoFit/>
          </a:bodyPr>
          <a:lstStyle/>
          <a:p>
            <a:r>
              <a:rPr lang="el-GR" sz="2400" b="1" dirty="0" smtClean="0">
                <a:solidFill>
                  <a:srgbClr val="FFFF00"/>
                </a:solidFill>
              </a:rPr>
              <a:t>Βιταμίνη Β</a:t>
            </a:r>
            <a:r>
              <a:rPr lang="el-GR" sz="2400" dirty="0" smtClean="0">
                <a:solidFill>
                  <a:srgbClr val="FFFF00"/>
                </a:solidFill>
              </a:rPr>
              <a:t>:</a:t>
            </a:r>
            <a:r>
              <a:rPr lang="el-GR" sz="2400" dirty="0" smtClean="0"/>
              <a:t> Οι βιταμίνες του συμπλέγματος Β βοηθούν στη διατήρηση της </a:t>
            </a:r>
            <a:r>
              <a:rPr lang="el-GR" sz="2400" dirty="0" smtClean="0">
                <a:solidFill>
                  <a:srgbClr val="92D050"/>
                </a:solidFill>
              </a:rPr>
              <a:t>ομαλής λειτουργίας του δέρματος  </a:t>
            </a:r>
            <a:r>
              <a:rPr lang="el-GR" sz="2400" dirty="0" smtClean="0"/>
              <a:t>καθώς της </a:t>
            </a:r>
            <a:r>
              <a:rPr lang="el-GR" sz="2400" dirty="0" smtClean="0">
                <a:solidFill>
                  <a:srgbClr val="92D050"/>
                </a:solidFill>
              </a:rPr>
              <a:t>λίπανσης του δέρματος</a:t>
            </a:r>
            <a:r>
              <a:rPr lang="el-GR" sz="2400" dirty="0" smtClean="0"/>
              <a:t>.  </a:t>
            </a:r>
            <a:br>
              <a:rPr lang="el-GR" sz="2400" dirty="0" smtClean="0"/>
            </a:br>
            <a:r>
              <a:rPr lang="el-GR" sz="2400" b="1" u="sng" dirty="0" smtClean="0"/>
              <a:t>Πλούσιες πηγές</a:t>
            </a:r>
            <a:r>
              <a:rPr lang="el-GR" sz="2400" dirty="0" smtClean="0"/>
              <a:t>: πουλερικά, ψάρια, πράσινα λαχανικά, αυγά.  </a:t>
            </a:r>
            <a:br>
              <a:rPr lang="el-GR" sz="2400" dirty="0" smtClean="0"/>
            </a:br>
            <a:endParaRPr lang="el-GR" sz="2400" dirty="0" smtClean="0"/>
          </a:p>
          <a:p>
            <a:r>
              <a:rPr lang="el-GR" sz="2400" b="1" dirty="0" smtClean="0">
                <a:solidFill>
                  <a:srgbClr val="FFFF00"/>
                </a:solidFill>
              </a:rPr>
              <a:t>Βιταμίνη C</a:t>
            </a:r>
            <a:r>
              <a:rPr lang="el-GR" sz="2400" dirty="0" smtClean="0">
                <a:solidFill>
                  <a:srgbClr val="FFFF00"/>
                </a:solidFill>
              </a:rPr>
              <a:t>:</a:t>
            </a:r>
            <a:r>
              <a:rPr lang="el-GR" sz="2400" dirty="0" smtClean="0"/>
              <a:t> Βοηθάει στη </a:t>
            </a:r>
            <a:r>
              <a:rPr lang="el-GR" sz="2400" dirty="0" smtClean="0">
                <a:solidFill>
                  <a:srgbClr val="92D050"/>
                </a:solidFill>
              </a:rPr>
              <a:t>διατήρηση του κολλαγόνου</a:t>
            </a:r>
            <a:r>
              <a:rPr lang="el-GR" sz="2400" dirty="0" smtClean="0"/>
              <a:t>. Συντελεί στη γρήγορη </a:t>
            </a:r>
            <a:r>
              <a:rPr lang="el-GR" sz="2400" dirty="0" smtClean="0">
                <a:solidFill>
                  <a:srgbClr val="92D050"/>
                </a:solidFill>
              </a:rPr>
              <a:t>επούλωση των πληγών</a:t>
            </a:r>
            <a:r>
              <a:rPr lang="el-GR" sz="2400" dirty="0" smtClean="0"/>
              <a:t>. Έλλειψη της βιταμίνης οδηγεί στην </a:t>
            </a:r>
            <a:r>
              <a:rPr lang="el-GR" sz="2400" u="sng" dirty="0" smtClean="0"/>
              <a:t>αποδυνάμωση των αιμοφόρων αγγείων  και στη ρήξη των τριχοειδών </a:t>
            </a:r>
            <a:r>
              <a:rPr lang="el-GR" sz="2400" dirty="0" smtClean="0"/>
              <a:t>που βρίσκονται στις εξωτερικές στοιβάδες του δέρματος.  </a:t>
            </a:r>
            <a:br>
              <a:rPr lang="el-GR" sz="2400" dirty="0" smtClean="0"/>
            </a:br>
            <a:r>
              <a:rPr lang="el-GR" sz="2400" b="1" u="sng" dirty="0" smtClean="0"/>
              <a:t>Πλούσιες πηγές</a:t>
            </a:r>
            <a:r>
              <a:rPr lang="el-GR" sz="2400" u="sng" dirty="0" smtClean="0"/>
              <a:t>:</a:t>
            </a:r>
            <a:r>
              <a:rPr lang="el-GR" sz="2400" dirty="0" smtClean="0"/>
              <a:t> εσπεριδοειδή, τομάτες, φράουλες, πιπεριές, μπρόκολο, σπανάκι.  </a:t>
            </a:r>
            <a:br>
              <a:rPr lang="el-GR" sz="2400" dirty="0" smtClean="0"/>
            </a:br>
            <a:endParaRPr lang="el-GR" sz="2400" dirty="0" smtClean="0"/>
          </a:p>
          <a:p>
            <a:r>
              <a:rPr lang="el-GR" sz="2400" b="1" dirty="0" smtClean="0">
                <a:solidFill>
                  <a:srgbClr val="FFFF00"/>
                </a:solidFill>
              </a:rPr>
              <a:t>Βιταμίνη Ε</a:t>
            </a:r>
            <a:r>
              <a:rPr lang="el-GR" sz="2400" dirty="0" smtClean="0">
                <a:solidFill>
                  <a:srgbClr val="FFFF00"/>
                </a:solidFill>
              </a:rPr>
              <a:t>:</a:t>
            </a:r>
            <a:r>
              <a:rPr lang="el-GR" sz="2400" dirty="0" smtClean="0"/>
              <a:t> Διαθέτει ισχυρή αντιοξειδωτική δράση. Βοηθάει στην </a:t>
            </a:r>
            <a:r>
              <a:rPr lang="el-GR" sz="2400" dirty="0" smtClean="0">
                <a:solidFill>
                  <a:srgbClr val="92D050"/>
                </a:solidFill>
              </a:rPr>
              <a:t>πρόληψη της γήρανσης </a:t>
            </a:r>
            <a:r>
              <a:rPr lang="el-GR" sz="2400" dirty="0" smtClean="0"/>
              <a:t>του δέρματος και </a:t>
            </a:r>
            <a:r>
              <a:rPr lang="el-GR" sz="2400" dirty="0" smtClean="0">
                <a:solidFill>
                  <a:srgbClr val="92D050"/>
                </a:solidFill>
              </a:rPr>
              <a:t>ενισχύει την αντοχή του δέρματος κατά της ηλιακής ακτινοβολίας</a:t>
            </a:r>
            <a:r>
              <a:rPr lang="el-GR" sz="2400" dirty="0" smtClean="0"/>
              <a:t>.  </a:t>
            </a:r>
            <a:br>
              <a:rPr lang="el-GR" sz="2400" dirty="0" smtClean="0"/>
            </a:br>
            <a:r>
              <a:rPr lang="el-GR" sz="2400" b="1" u="sng" dirty="0" smtClean="0"/>
              <a:t>Πλούσιες πηγές</a:t>
            </a:r>
            <a:r>
              <a:rPr lang="el-GR" sz="2400" u="sng" dirty="0" smtClean="0"/>
              <a:t>: </a:t>
            </a:r>
            <a:r>
              <a:rPr lang="el-GR" sz="2400" dirty="0" err="1" smtClean="0"/>
              <a:t>σολωμός</a:t>
            </a:r>
            <a:r>
              <a:rPr lang="el-GR" sz="2400" dirty="0" smtClean="0"/>
              <a:t>, όσπρια, αμύγδαλα, φυλλώδη λαχανικά, ελαιόλαδο, </a:t>
            </a:r>
            <a:r>
              <a:rPr lang="el-GR" sz="2400" dirty="0" err="1" smtClean="0"/>
              <a:t>σησαμέλειο</a:t>
            </a:r>
            <a:r>
              <a:rPr lang="el-GR" sz="2400" dirty="0" smtClean="0"/>
              <a:t>. </a:t>
            </a:r>
            <a:r>
              <a:rPr lang="el-GR" dirty="0" smtClean="0"/>
              <a:t> </a:t>
            </a:r>
            <a:endParaRPr lang="el-G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03300">
            <a:alpha val="95000"/>
          </a:srgbClr>
        </a:solidFill>
        <a:effectLst/>
      </p:bgPr>
    </p:bg>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107</a:t>
            </a:fld>
            <a:endParaRPr lang="el-GR"/>
          </a:p>
        </p:txBody>
      </p:sp>
      <p:sp>
        <p:nvSpPr>
          <p:cNvPr id="5" name="4 - Ορθογώνιο"/>
          <p:cNvSpPr/>
          <p:nvPr/>
        </p:nvSpPr>
        <p:spPr>
          <a:xfrm>
            <a:off x="323528" y="612845"/>
            <a:ext cx="8640960" cy="5632311"/>
          </a:xfrm>
          <a:prstGeom prst="rect">
            <a:avLst/>
          </a:prstGeom>
        </p:spPr>
        <p:txBody>
          <a:bodyPr wrap="square">
            <a:spAutoFit/>
          </a:bodyPr>
          <a:lstStyle/>
          <a:p>
            <a:r>
              <a:rPr lang="el-GR" sz="2400" b="1" dirty="0" smtClean="0">
                <a:solidFill>
                  <a:srgbClr val="FFFF00"/>
                </a:solidFill>
              </a:rPr>
              <a:t>Σελήνιο</a:t>
            </a:r>
            <a:r>
              <a:rPr lang="el-GR" sz="2400" dirty="0" smtClean="0">
                <a:solidFill>
                  <a:srgbClr val="FFFF00"/>
                </a:solidFill>
              </a:rPr>
              <a:t>: </a:t>
            </a:r>
            <a:r>
              <a:rPr lang="el-GR" sz="2400" u="sng" dirty="0" smtClean="0"/>
              <a:t>Μειώνει την καταστροφική επίδραση της </a:t>
            </a:r>
            <a:r>
              <a:rPr lang="el-GR" sz="2400" dirty="0" smtClean="0">
                <a:solidFill>
                  <a:srgbClr val="92D050"/>
                </a:solidFill>
              </a:rPr>
              <a:t>υπεριώδους ακτινοβολίας στο δέρμα.</a:t>
            </a:r>
            <a:r>
              <a:rPr lang="el-GR" sz="2400" dirty="0" smtClean="0"/>
              <a:t> Μελέτες έχουν δείξει ότι χαμηλά επίπεδα σεληνίου στο αίμα συνδέονται με </a:t>
            </a:r>
            <a:r>
              <a:rPr lang="el-GR" sz="2400" u="sng" dirty="0" smtClean="0"/>
              <a:t>αυξημένο κίνδυνο εμφάνισης καρκίνου του δέρματος.  </a:t>
            </a:r>
            <a:r>
              <a:rPr lang="el-GR" sz="2400" dirty="0" smtClean="0"/>
              <a:t/>
            </a:r>
            <a:br>
              <a:rPr lang="el-GR" sz="2400" dirty="0" smtClean="0"/>
            </a:br>
            <a:r>
              <a:rPr lang="el-GR" sz="2400" b="1" dirty="0" smtClean="0">
                <a:solidFill>
                  <a:srgbClr val="92D050"/>
                </a:solidFill>
              </a:rPr>
              <a:t>Πλούσιες πηγές</a:t>
            </a:r>
            <a:r>
              <a:rPr lang="el-GR" sz="2400" dirty="0" smtClean="0">
                <a:solidFill>
                  <a:srgbClr val="92D050"/>
                </a:solidFill>
              </a:rPr>
              <a:t>: </a:t>
            </a:r>
            <a:r>
              <a:rPr lang="el-GR" sz="2400" dirty="0" smtClean="0"/>
              <a:t>σιτάρι, σουσάμι, δημητριακά ολικής άλεσης.  </a:t>
            </a:r>
            <a:br>
              <a:rPr lang="el-GR" sz="2400" dirty="0" smtClean="0"/>
            </a:br>
            <a:endParaRPr lang="el-GR" sz="2400" dirty="0" smtClean="0"/>
          </a:p>
          <a:p>
            <a:r>
              <a:rPr lang="el-GR" sz="2400" b="1" dirty="0" smtClean="0">
                <a:solidFill>
                  <a:srgbClr val="FFFF00"/>
                </a:solidFill>
              </a:rPr>
              <a:t>Ψευδάργυρος</a:t>
            </a:r>
            <a:r>
              <a:rPr lang="el-GR" sz="2400" dirty="0" smtClean="0">
                <a:solidFill>
                  <a:srgbClr val="FFFF00"/>
                </a:solidFill>
              </a:rPr>
              <a:t>:</a:t>
            </a:r>
            <a:r>
              <a:rPr lang="el-GR" sz="2400" dirty="0" smtClean="0"/>
              <a:t> Βοηθάει στη </a:t>
            </a:r>
            <a:r>
              <a:rPr lang="el-GR" sz="2400" u="sng" dirty="0" smtClean="0"/>
              <a:t>διατήρηση </a:t>
            </a:r>
            <a:r>
              <a:rPr lang="el-GR" sz="2400" dirty="0" smtClean="0"/>
              <a:t>του </a:t>
            </a:r>
            <a:r>
              <a:rPr lang="el-GR" sz="2400" dirty="0" smtClean="0">
                <a:solidFill>
                  <a:srgbClr val="92D050"/>
                </a:solidFill>
              </a:rPr>
              <a:t>κολλαγόνου και της </a:t>
            </a:r>
            <a:r>
              <a:rPr lang="el-GR" sz="2400" dirty="0" err="1" smtClean="0">
                <a:solidFill>
                  <a:srgbClr val="92D050"/>
                </a:solidFill>
              </a:rPr>
              <a:t>ελαστίνης</a:t>
            </a:r>
            <a:r>
              <a:rPr lang="el-GR" sz="2400" dirty="0" smtClean="0">
                <a:solidFill>
                  <a:srgbClr val="92D050"/>
                </a:solidFill>
              </a:rPr>
              <a:t>,.  </a:t>
            </a:r>
            <a:r>
              <a:rPr lang="el-GR" sz="2400" dirty="0" smtClean="0"/>
              <a:t/>
            </a:r>
            <a:br>
              <a:rPr lang="el-GR" sz="2400" dirty="0" smtClean="0"/>
            </a:br>
            <a:r>
              <a:rPr lang="el-GR" sz="2400" b="1" dirty="0" smtClean="0">
                <a:solidFill>
                  <a:srgbClr val="92D050"/>
                </a:solidFill>
              </a:rPr>
              <a:t>Πλούσιες πηγές</a:t>
            </a:r>
            <a:r>
              <a:rPr lang="el-GR" sz="2400" dirty="0" smtClean="0">
                <a:solidFill>
                  <a:srgbClr val="92D050"/>
                </a:solidFill>
              </a:rPr>
              <a:t>: </a:t>
            </a:r>
            <a:r>
              <a:rPr lang="el-GR" sz="2400" dirty="0" smtClean="0"/>
              <a:t>οστρακοειδή, γαλοπούλα, μανιτάρια.  </a:t>
            </a:r>
            <a:br>
              <a:rPr lang="el-GR" sz="2400" dirty="0" smtClean="0"/>
            </a:br>
            <a:endParaRPr lang="el-GR" sz="2400" dirty="0" smtClean="0"/>
          </a:p>
          <a:p>
            <a:r>
              <a:rPr lang="el-GR" sz="2400" b="1" dirty="0" smtClean="0">
                <a:solidFill>
                  <a:schemeClr val="accent3">
                    <a:lumMod val="60000"/>
                    <a:lumOff val="40000"/>
                  </a:schemeClr>
                </a:solidFill>
              </a:rPr>
              <a:t>Συμπερασματικά</a:t>
            </a:r>
            <a:r>
              <a:rPr lang="el-GR" sz="2400" dirty="0" smtClean="0">
                <a:solidFill>
                  <a:schemeClr val="accent3">
                    <a:lumMod val="60000"/>
                    <a:lumOff val="40000"/>
                  </a:schemeClr>
                </a:solidFill>
              </a:rPr>
              <a:t> </a:t>
            </a:r>
            <a:r>
              <a:rPr lang="el-GR" sz="2400" dirty="0" smtClean="0"/>
              <a:t/>
            </a:r>
            <a:br>
              <a:rPr lang="el-GR" sz="2400" dirty="0" smtClean="0"/>
            </a:br>
            <a:r>
              <a:rPr lang="el-GR" sz="2400" dirty="0" smtClean="0"/>
              <a:t>Το να έχουμε ένα όμορφο και υγιές δέρμα εξαρτάται και από το πιάτο μας. Απαιτείται ισορροπημένη διατροφή με κατανάλωση ποικιλίας τροφίμων και επαρκής πρόσληψης υγρών. Η ομορφιά του δέρματος  ξεκινάει από μέσα μας.</a:t>
            </a:r>
            <a:endParaRPr lang="el-GR" sz="24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89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a:solidFill>
            <a:schemeClr val="accent2"/>
          </a:solidFill>
        </p:spPr>
        <p:txBody>
          <a:bodyPr>
            <a:noAutofit/>
          </a:bodyPr>
          <a:lstStyle/>
          <a:p>
            <a:r>
              <a:rPr lang="el-GR" sz="3200" b="1" dirty="0" smtClean="0"/>
              <a:t>ΜΑΘΗΜΑ 9</a:t>
            </a:r>
            <a:r>
              <a:rPr lang="el-GR" sz="3200" b="1" baseline="30000" dirty="0" smtClean="0"/>
              <a:t>ο</a:t>
            </a:r>
            <a:r>
              <a:rPr lang="el-GR" sz="3200" b="1" dirty="0" smtClean="0"/>
              <a:t> </a:t>
            </a:r>
            <a:r>
              <a:rPr lang="en-US" sz="3200" b="1" dirty="0" err="1" smtClean="0"/>
              <a:t>S</a:t>
            </a:r>
            <a:r>
              <a:rPr lang="el-GR" sz="3200" b="1" dirty="0" err="1" smtClean="0"/>
              <a:t>tress</a:t>
            </a:r>
            <a:r>
              <a:rPr lang="el-GR" sz="3200" b="1" dirty="0" smtClean="0"/>
              <a:t> και δέρμα </a:t>
            </a:r>
            <a:r>
              <a:rPr lang="el-GR" sz="3600" b="1" dirty="0" smtClean="0"/>
              <a:t/>
            </a:r>
            <a:br>
              <a:rPr lang="el-GR" sz="3600" b="1" dirty="0" smtClean="0"/>
            </a:br>
            <a:r>
              <a:rPr lang="el-GR" sz="3200" dirty="0" smtClean="0"/>
              <a:t>Με ποιό τρόπο επηρεάζει το </a:t>
            </a:r>
            <a:r>
              <a:rPr lang="el-GR" sz="3200" dirty="0" err="1" smtClean="0"/>
              <a:t>stress</a:t>
            </a:r>
            <a:r>
              <a:rPr lang="el-GR" sz="3200" dirty="0" smtClean="0"/>
              <a:t> το δέρμα;</a:t>
            </a:r>
            <a:endParaRPr lang="el-GR" sz="3200" dirty="0"/>
          </a:p>
        </p:txBody>
      </p:sp>
      <p:sp>
        <p:nvSpPr>
          <p:cNvPr id="3" name="2 - Θέση περιεχομένου"/>
          <p:cNvSpPr>
            <a:spLocks noGrp="1"/>
          </p:cNvSpPr>
          <p:nvPr>
            <p:ph idx="1"/>
          </p:nvPr>
        </p:nvSpPr>
        <p:spPr>
          <a:xfrm>
            <a:off x="0" y="1052736"/>
            <a:ext cx="9144000" cy="5805264"/>
          </a:xfrm>
        </p:spPr>
        <p:txBody>
          <a:bodyPr>
            <a:normAutofit fontScale="70000" lnSpcReduction="20000"/>
          </a:bodyPr>
          <a:lstStyle/>
          <a:p>
            <a:r>
              <a:rPr lang="el-GR" sz="4000" dirty="0" smtClean="0"/>
              <a:t>Μια </a:t>
            </a:r>
            <a:r>
              <a:rPr lang="el-GR" sz="4000" dirty="0" err="1" smtClean="0">
                <a:solidFill>
                  <a:srgbClr val="FFFF00"/>
                </a:solidFill>
              </a:rPr>
              <a:t>στρεσσογόνος</a:t>
            </a:r>
            <a:r>
              <a:rPr lang="el-GR" sz="4000" dirty="0" smtClean="0">
                <a:solidFill>
                  <a:srgbClr val="FFFF00"/>
                </a:solidFill>
              </a:rPr>
              <a:t> </a:t>
            </a:r>
            <a:r>
              <a:rPr lang="el-GR" sz="4000" dirty="0" smtClean="0"/>
              <a:t>κατάσταση έχει ως τελικό αποτέλεσμα </a:t>
            </a:r>
          </a:p>
          <a:p>
            <a:pPr>
              <a:buNone/>
            </a:pPr>
            <a:r>
              <a:rPr lang="el-GR" sz="4000" dirty="0" smtClean="0"/>
              <a:t>     την αυξημένη παραγωγή </a:t>
            </a:r>
            <a:r>
              <a:rPr lang="el-GR" sz="4000" b="1" dirty="0" err="1" smtClean="0">
                <a:solidFill>
                  <a:srgbClr val="92D050"/>
                </a:solidFill>
              </a:rPr>
              <a:t>κορτιζόλης</a:t>
            </a:r>
            <a:r>
              <a:rPr lang="el-GR" sz="4000" dirty="0" smtClean="0"/>
              <a:t>.</a:t>
            </a:r>
          </a:p>
          <a:p>
            <a:pPr>
              <a:buNone/>
            </a:pPr>
            <a:endParaRPr lang="el-GR" dirty="0" smtClean="0"/>
          </a:p>
          <a:p>
            <a:r>
              <a:rPr lang="el-GR" sz="4000" dirty="0" smtClean="0"/>
              <a:t>Το </a:t>
            </a:r>
            <a:r>
              <a:rPr lang="el-GR" sz="4000" dirty="0" err="1" smtClean="0">
                <a:solidFill>
                  <a:srgbClr val="FFFF00"/>
                </a:solidFill>
              </a:rPr>
              <a:t>παρατεμένο</a:t>
            </a:r>
            <a:r>
              <a:rPr lang="el-GR" sz="4000" dirty="0" smtClean="0">
                <a:solidFill>
                  <a:srgbClr val="FFFF00"/>
                </a:solidFill>
              </a:rPr>
              <a:t> </a:t>
            </a:r>
            <a:r>
              <a:rPr lang="el-GR" sz="4000" dirty="0" err="1" smtClean="0">
                <a:solidFill>
                  <a:srgbClr val="FFFF00"/>
                </a:solidFill>
              </a:rPr>
              <a:t>stress</a:t>
            </a:r>
            <a:r>
              <a:rPr lang="el-GR" sz="4000" dirty="0" smtClean="0">
                <a:solidFill>
                  <a:srgbClr val="FFFF00"/>
                </a:solidFill>
              </a:rPr>
              <a:t> </a:t>
            </a:r>
            <a:r>
              <a:rPr lang="el-GR" sz="4000" dirty="0" smtClean="0"/>
              <a:t>μετατρέπει επίσης την </a:t>
            </a:r>
            <a:r>
              <a:rPr lang="el-GR" sz="4000" dirty="0" smtClean="0">
                <a:solidFill>
                  <a:srgbClr val="92D050"/>
                </a:solidFill>
              </a:rPr>
              <a:t>προγεστερόνη </a:t>
            </a:r>
            <a:r>
              <a:rPr lang="el-GR" sz="4000" dirty="0" smtClean="0"/>
              <a:t>σε </a:t>
            </a:r>
            <a:r>
              <a:rPr lang="el-GR" sz="4000" dirty="0" err="1" smtClean="0">
                <a:solidFill>
                  <a:srgbClr val="92D050"/>
                </a:solidFill>
              </a:rPr>
              <a:t>κορτιζόλη</a:t>
            </a:r>
            <a:r>
              <a:rPr lang="el-GR" sz="4000" dirty="0" smtClean="0"/>
              <a:t>, εμποδίζοντας έτσι τη </a:t>
            </a:r>
            <a:r>
              <a:rPr lang="el-GR" sz="4000" b="1" dirty="0" smtClean="0">
                <a:solidFill>
                  <a:srgbClr val="FFFF00"/>
                </a:solidFill>
              </a:rPr>
              <a:t>σύνθεση των οιστρογόνων</a:t>
            </a:r>
            <a:r>
              <a:rPr lang="el-GR" sz="4000" dirty="0" smtClean="0"/>
              <a:t>.</a:t>
            </a:r>
          </a:p>
          <a:p>
            <a:r>
              <a:rPr lang="el-GR" sz="4000" dirty="0" smtClean="0"/>
              <a:t>Η μείωση της συγκέντρωσης των οιστρογόνων </a:t>
            </a:r>
            <a:r>
              <a:rPr lang="el-GR" sz="4000" u="sng" dirty="0" smtClean="0"/>
              <a:t>πολλαπλασιάζει</a:t>
            </a:r>
            <a:r>
              <a:rPr lang="el-GR" sz="4000" dirty="0" smtClean="0"/>
              <a:t> τα αποτελέσματα των </a:t>
            </a:r>
            <a:r>
              <a:rPr lang="el-GR" sz="4000" dirty="0" smtClean="0">
                <a:solidFill>
                  <a:srgbClr val="92D050"/>
                </a:solidFill>
              </a:rPr>
              <a:t>ανδρικών ορμονών (τεστοστερόνη)</a:t>
            </a:r>
            <a:r>
              <a:rPr lang="el-GR" sz="4000" dirty="0" smtClean="0"/>
              <a:t> στο σώμα.</a:t>
            </a:r>
          </a:p>
          <a:p>
            <a:r>
              <a:rPr lang="el-GR" sz="4000" b="1" u="sng" dirty="0" smtClean="0">
                <a:solidFill>
                  <a:srgbClr val="FFFF00"/>
                </a:solidFill>
              </a:rPr>
              <a:t>Η τεστοστερόνη:</a:t>
            </a:r>
          </a:p>
          <a:p>
            <a:pPr>
              <a:buFont typeface="Wingdings" pitchFamily="2" charset="2"/>
              <a:buChar char="Ø"/>
            </a:pPr>
            <a:r>
              <a:rPr lang="el-GR" sz="4000" dirty="0" smtClean="0"/>
              <a:t> αυξάνει την έκκριση των </a:t>
            </a:r>
            <a:r>
              <a:rPr lang="el-GR" sz="4000" dirty="0" smtClean="0">
                <a:solidFill>
                  <a:srgbClr val="92D050"/>
                </a:solidFill>
              </a:rPr>
              <a:t>σμηγματογόνων αδένων</a:t>
            </a:r>
            <a:r>
              <a:rPr lang="el-GR" sz="4000" u="sng" dirty="0" smtClean="0"/>
              <a:t>,</a:t>
            </a:r>
            <a:r>
              <a:rPr lang="el-GR" sz="4000" dirty="0" smtClean="0"/>
              <a:t> </a:t>
            </a:r>
          </a:p>
          <a:p>
            <a:pPr>
              <a:buFont typeface="Wingdings" pitchFamily="2" charset="2"/>
              <a:buChar char="Ø"/>
            </a:pPr>
            <a:r>
              <a:rPr lang="el-GR" sz="4000" dirty="0" smtClean="0"/>
              <a:t>συμβάλλει στην εμφάνιση </a:t>
            </a:r>
            <a:r>
              <a:rPr lang="el-GR" sz="4000" dirty="0" smtClean="0">
                <a:solidFill>
                  <a:srgbClr val="92D050"/>
                </a:solidFill>
              </a:rPr>
              <a:t>ανδρογενούς αλωπεκίας</a:t>
            </a:r>
            <a:r>
              <a:rPr lang="el-GR" sz="4000" dirty="0" smtClean="0"/>
              <a:t> </a:t>
            </a:r>
          </a:p>
          <a:p>
            <a:pPr>
              <a:buFont typeface="Wingdings" pitchFamily="2" charset="2"/>
              <a:buChar char="Ø"/>
            </a:pPr>
            <a:r>
              <a:rPr lang="el-GR" sz="4000" dirty="0" smtClean="0"/>
              <a:t>και αυξάνει την </a:t>
            </a:r>
            <a:r>
              <a:rPr lang="el-GR" sz="4000" dirty="0" smtClean="0">
                <a:solidFill>
                  <a:srgbClr val="92D050"/>
                </a:solidFill>
              </a:rPr>
              <a:t>τριχοφυΐα του προσώπου</a:t>
            </a:r>
            <a:r>
              <a:rPr lang="el-GR" sz="4000" b="1" dirty="0" smtClean="0"/>
              <a:t>.</a:t>
            </a:r>
            <a:endParaRPr lang="el-GR" sz="4000" dirty="0" smtClean="0"/>
          </a:p>
          <a:p>
            <a:pPr>
              <a:buNone/>
            </a:pPr>
            <a:r>
              <a:rPr lang="el-GR" dirty="0" smtClean="0"/>
              <a:t/>
            </a:r>
            <a:br>
              <a:rPr lang="el-GR" dirty="0" smtClean="0"/>
            </a:b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108</a:t>
            </a:fld>
            <a:endParaRPr lang="el-G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109</a:t>
            </a:fld>
            <a:endParaRPr lang="el-GR"/>
          </a:p>
        </p:txBody>
      </p:sp>
      <p:sp>
        <p:nvSpPr>
          <p:cNvPr id="5" name="4 - Αστέρι 5 ακτινών"/>
          <p:cNvSpPr/>
          <p:nvPr/>
        </p:nvSpPr>
        <p:spPr>
          <a:xfrm rot="20571772">
            <a:off x="539552" y="620688"/>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Ήλιος"/>
          <p:cNvSpPr/>
          <p:nvPr/>
        </p:nvSpPr>
        <p:spPr>
          <a:xfrm>
            <a:off x="7812360" y="620688"/>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Σύννεφο"/>
          <p:cNvSpPr/>
          <p:nvPr/>
        </p:nvSpPr>
        <p:spPr>
          <a:xfrm>
            <a:off x="2195736" y="1700808"/>
            <a:ext cx="4680520" cy="28083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solidFill>
                  <a:schemeClr val="bg1"/>
                </a:solidFill>
              </a:rPr>
              <a:t>Ευχαριστώ για την προσοχή σας</a:t>
            </a:r>
            <a:endParaRPr lang="el-GR" sz="4000" dirty="0">
              <a:solidFill>
                <a:schemeClr val="bg1"/>
              </a:solidFill>
            </a:endParaRPr>
          </a:p>
        </p:txBody>
      </p:sp>
      <p:sp>
        <p:nvSpPr>
          <p:cNvPr id="8" name="7 - Ελεύθερη σχεδίαση"/>
          <p:cNvSpPr/>
          <p:nvPr/>
        </p:nvSpPr>
        <p:spPr>
          <a:xfrm>
            <a:off x="267286" y="1167618"/>
            <a:ext cx="8481178" cy="3868616"/>
          </a:xfrm>
          <a:custGeom>
            <a:avLst/>
            <a:gdLst>
              <a:gd name="connsiteX0" fmla="*/ 6907237 w 7528491"/>
              <a:gd name="connsiteY0" fmla="*/ 3756074 h 3868616"/>
              <a:gd name="connsiteX1" fmla="*/ 7076049 w 7528491"/>
              <a:gd name="connsiteY1" fmla="*/ 3699804 h 3868616"/>
              <a:gd name="connsiteX2" fmla="*/ 7399606 w 7528491"/>
              <a:gd name="connsiteY2" fmla="*/ 3291840 h 3868616"/>
              <a:gd name="connsiteX3" fmla="*/ 7455877 w 7528491"/>
              <a:gd name="connsiteY3" fmla="*/ 3418450 h 3868616"/>
              <a:gd name="connsiteX4" fmla="*/ 7512148 w 7528491"/>
              <a:gd name="connsiteY4" fmla="*/ 3502856 h 3868616"/>
              <a:gd name="connsiteX5" fmla="*/ 7526216 w 7528491"/>
              <a:gd name="connsiteY5" fmla="*/ 3587262 h 3868616"/>
              <a:gd name="connsiteX6" fmla="*/ 1575582 w 7528491"/>
              <a:gd name="connsiteY6" fmla="*/ 3545059 h 3868616"/>
              <a:gd name="connsiteX7" fmla="*/ 2405576 w 7528491"/>
              <a:gd name="connsiteY7" fmla="*/ 3868616 h 3868616"/>
              <a:gd name="connsiteX8" fmla="*/ 2419643 w 7528491"/>
              <a:gd name="connsiteY8" fmla="*/ 2841674 h 3868616"/>
              <a:gd name="connsiteX9" fmla="*/ 5936566 w 7528491"/>
              <a:gd name="connsiteY9" fmla="*/ 2869810 h 3868616"/>
              <a:gd name="connsiteX10" fmla="*/ 7104185 w 7528491"/>
              <a:gd name="connsiteY10" fmla="*/ 2518117 h 3868616"/>
              <a:gd name="connsiteX11" fmla="*/ 7174523 w 7528491"/>
              <a:gd name="connsiteY11" fmla="*/ 2504050 h 3868616"/>
              <a:gd name="connsiteX12" fmla="*/ 2475914 w 7528491"/>
              <a:gd name="connsiteY12" fmla="*/ 1139484 h 3868616"/>
              <a:gd name="connsiteX13" fmla="*/ 4276579 w 7528491"/>
              <a:gd name="connsiteY13" fmla="*/ 0 h 3868616"/>
              <a:gd name="connsiteX14" fmla="*/ 6105379 w 7528491"/>
              <a:gd name="connsiteY14" fmla="*/ 1547447 h 3868616"/>
              <a:gd name="connsiteX15" fmla="*/ 6119446 w 7528491"/>
              <a:gd name="connsiteY15" fmla="*/ 1885071 h 3868616"/>
              <a:gd name="connsiteX16" fmla="*/ 6921305 w 7528491"/>
              <a:gd name="connsiteY16" fmla="*/ 1223890 h 3868616"/>
              <a:gd name="connsiteX17" fmla="*/ 1871003 w 7528491"/>
              <a:gd name="connsiteY17" fmla="*/ 2293034 h 3868616"/>
              <a:gd name="connsiteX18" fmla="*/ 1871003 w 7528491"/>
              <a:gd name="connsiteY18" fmla="*/ 2293034 h 3868616"/>
              <a:gd name="connsiteX19" fmla="*/ 0 w 7528491"/>
              <a:gd name="connsiteY19" fmla="*/ 464234 h 3868616"/>
              <a:gd name="connsiteX20" fmla="*/ 661182 w 7528491"/>
              <a:gd name="connsiteY20" fmla="*/ 0 h 3868616"/>
              <a:gd name="connsiteX21" fmla="*/ 492369 w 7528491"/>
              <a:gd name="connsiteY21" fmla="*/ 1519311 h 3868616"/>
              <a:gd name="connsiteX22" fmla="*/ 506437 w 7528491"/>
              <a:gd name="connsiteY22" fmla="*/ 1519311 h 3868616"/>
              <a:gd name="connsiteX23" fmla="*/ 506437 w 7528491"/>
              <a:gd name="connsiteY23" fmla="*/ 1519311 h 386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28491" h="3868616">
                <a:moveTo>
                  <a:pt x="6907237" y="3756074"/>
                </a:moveTo>
                <a:lnTo>
                  <a:pt x="7076049" y="3699804"/>
                </a:lnTo>
                <a:lnTo>
                  <a:pt x="7399606" y="3291840"/>
                </a:lnTo>
                <a:cubicBezTo>
                  <a:pt x="7418363" y="3334043"/>
                  <a:pt x="7434143" y="3377700"/>
                  <a:pt x="7455877" y="3418450"/>
                </a:cubicBezTo>
                <a:cubicBezTo>
                  <a:pt x="7471790" y="3448286"/>
                  <a:pt x="7512148" y="3502856"/>
                  <a:pt x="7512148" y="3502856"/>
                </a:cubicBezTo>
                <a:cubicBezTo>
                  <a:pt x="7528491" y="3568225"/>
                  <a:pt x="7526216" y="3539793"/>
                  <a:pt x="7526216" y="3587262"/>
                </a:cubicBezTo>
                <a:lnTo>
                  <a:pt x="1575582" y="3545059"/>
                </a:lnTo>
                <a:lnTo>
                  <a:pt x="2405576" y="3868616"/>
                </a:lnTo>
                <a:lnTo>
                  <a:pt x="2419643" y="2841674"/>
                </a:lnTo>
                <a:lnTo>
                  <a:pt x="5936566" y="2869810"/>
                </a:lnTo>
                <a:lnTo>
                  <a:pt x="7104185" y="2518117"/>
                </a:lnTo>
                <a:lnTo>
                  <a:pt x="7174523" y="2504050"/>
                </a:lnTo>
                <a:lnTo>
                  <a:pt x="2475914" y="1139484"/>
                </a:lnTo>
                <a:lnTo>
                  <a:pt x="4276579" y="0"/>
                </a:lnTo>
                <a:lnTo>
                  <a:pt x="6105379" y="1547447"/>
                </a:lnTo>
                <a:cubicBezTo>
                  <a:pt x="6124965" y="1762901"/>
                  <a:pt x="6119446" y="1650397"/>
                  <a:pt x="6119446" y="1885071"/>
                </a:cubicBezTo>
                <a:lnTo>
                  <a:pt x="6921305" y="1223890"/>
                </a:lnTo>
                <a:lnTo>
                  <a:pt x="1871003" y="2293034"/>
                </a:lnTo>
                <a:lnTo>
                  <a:pt x="1871003" y="2293034"/>
                </a:lnTo>
                <a:lnTo>
                  <a:pt x="0" y="464234"/>
                </a:lnTo>
                <a:lnTo>
                  <a:pt x="661182" y="0"/>
                </a:lnTo>
                <a:lnTo>
                  <a:pt x="492369" y="1519311"/>
                </a:lnTo>
                <a:lnTo>
                  <a:pt x="506437" y="1519311"/>
                </a:lnTo>
                <a:lnTo>
                  <a:pt x="506437" y="151931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alpha val="67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686800" cy="980728"/>
          </a:xfrm>
        </p:spPr>
        <p:txBody>
          <a:bodyPr>
            <a:normAutofit/>
          </a:bodyPr>
          <a:lstStyle/>
          <a:p>
            <a:pPr algn="l"/>
            <a:r>
              <a:rPr lang="el-GR" sz="2800" b="1" dirty="0"/>
              <a:t>ΜΑΘΗΜΑ 2ο: </a:t>
            </a:r>
            <a:r>
              <a:rPr lang="el-GR" sz="2800" b="1" dirty="0" smtClean="0"/>
              <a:t>Στιβάδες του δέρματος </a:t>
            </a:r>
            <a:br>
              <a:rPr lang="el-GR" sz="2800" b="1" dirty="0" smtClean="0"/>
            </a:br>
            <a:r>
              <a:rPr lang="el-GR" sz="2800" u="sng" dirty="0" smtClean="0">
                <a:solidFill>
                  <a:srgbClr val="FFC000"/>
                </a:solidFill>
              </a:rPr>
              <a:t>7.  Από ποια κύτταρα αποτελείται η επιδερμίδα;</a:t>
            </a:r>
            <a:endParaRPr lang="el-GR" sz="2800" u="sng" dirty="0">
              <a:solidFill>
                <a:srgbClr val="FFC000"/>
              </a:solidFill>
            </a:endParaRPr>
          </a:p>
        </p:txBody>
      </p:sp>
      <p:sp>
        <p:nvSpPr>
          <p:cNvPr id="3" name="2 - Θέση περιεχομένου"/>
          <p:cNvSpPr>
            <a:spLocks noGrp="1"/>
          </p:cNvSpPr>
          <p:nvPr>
            <p:ph idx="1"/>
          </p:nvPr>
        </p:nvSpPr>
        <p:spPr>
          <a:xfrm>
            <a:off x="179512" y="1268760"/>
            <a:ext cx="8964488" cy="5805264"/>
          </a:xfrm>
        </p:spPr>
        <p:txBody>
          <a:bodyPr>
            <a:normAutofit fontScale="85000" lnSpcReduction="20000"/>
          </a:bodyPr>
          <a:lstStyle/>
          <a:p>
            <a:pPr>
              <a:buNone/>
            </a:pPr>
            <a:r>
              <a:rPr lang="el-GR" dirty="0"/>
              <a:t>Η επιδερμίδα αποτελείται </a:t>
            </a:r>
            <a:r>
              <a:rPr lang="el-GR" dirty="0" smtClean="0"/>
              <a:t>κυρίως από </a:t>
            </a:r>
            <a:r>
              <a:rPr lang="el-GR" dirty="0" err="1" smtClean="0"/>
              <a:t>πολύστοιβο</a:t>
            </a:r>
            <a:r>
              <a:rPr lang="el-GR" dirty="0" smtClean="0"/>
              <a:t> </a:t>
            </a:r>
          </a:p>
          <a:p>
            <a:pPr>
              <a:buNone/>
            </a:pPr>
            <a:r>
              <a:rPr lang="el-GR" dirty="0" err="1" smtClean="0"/>
              <a:t>κερατινοποιημένο</a:t>
            </a:r>
            <a:r>
              <a:rPr lang="el-GR" dirty="0" smtClean="0"/>
              <a:t> πλακώδες </a:t>
            </a:r>
            <a:r>
              <a:rPr lang="el-GR" dirty="0"/>
              <a:t>επιθήλιο και </a:t>
            </a:r>
            <a:endParaRPr lang="el-GR" dirty="0" smtClean="0"/>
          </a:p>
          <a:p>
            <a:pPr>
              <a:buNone/>
            </a:pPr>
            <a:r>
              <a:rPr lang="el-GR" dirty="0" smtClean="0"/>
              <a:t>3 ακόμη τύπους κυττάρων: </a:t>
            </a:r>
          </a:p>
          <a:p>
            <a:pPr>
              <a:buNone/>
            </a:pPr>
            <a:endParaRPr lang="el-GR" dirty="0"/>
          </a:p>
          <a:p>
            <a:r>
              <a:rPr lang="el-GR" dirty="0" smtClean="0"/>
              <a:t>Τα </a:t>
            </a:r>
            <a:r>
              <a:rPr lang="el-GR" dirty="0" err="1">
                <a:solidFill>
                  <a:srgbClr val="FFFF00"/>
                </a:solidFill>
              </a:rPr>
              <a:t>μελανινοκύτταρα</a:t>
            </a:r>
            <a:endParaRPr lang="el-GR" dirty="0">
              <a:solidFill>
                <a:srgbClr val="FFFF00"/>
              </a:solidFill>
            </a:endParaRPr>
          </a:p>
          <a:p>
            <a:r>
              <a:rPr lang="el-GR" dirty="0" smtClean="0"/>
              <a:t>Τα </a:t>
            </a:r>
            <a:r>
              <a:rPr lang="el-GR" dirty="0">
                <a:solidFill>
                  <a:srgbClr val="FFFF00"/>
                </a:solidFill>
              </a:rPr>
              <a:t>κύτταρα </a:t>
            </a:r>
            <a:r>
              <a:rPr lang="el-GR" dirty="0" err="1">
                <a:solidFill>
                  <a:srgbClr val="FFFF00"/>
                </a:solidFill>
              </a:rPr>
              <a:t>Langerhans</a:t>
            </a:r>
            <a:endParaRPr lang="el-GR" dirty="0">
              <a:solidFill>
                <a:srgbClr val="FFFF00"/>
              </a:solidFill>
            </a:endParaRPr>
          </a:p>
          <a:p>
            <a:r>
              <a:rPr lang="el-GR" dirty="0" smtClean="0"/>
              <a:t>Τα </a:t>
            </a:r>
            <a:r>
              <a:rPr lang="el-GR" dirty="0">
                <a:solidFill>
                  <a:srgbClr val="FFFF00"/>
                </a:solidFill>
              </a:rPr>
              <a:t>κύτταρα του </a:t>
            </a:r>
            <a:r>
              <a:rPr lang="el-GR" dirty="0" err="1">
                <a:solidFill>
                  <a:srgbClr val="FFFF00"/>
                </a:solidFill>
              </a:rPr>
              <a:t>Merkel</a:t>
            </a:r>
            <a:r>
              <a:rPr lang="el-GR" dirty="0"/>
              <a:t>.</a:t>
            </a:r>
          </a:p>
          <a:p>
            <a:r>
              <a:rPr lang="el-GR" dirty="0"/>
              <a:t>Τα  </a:t>
            </a:r>
            <a:r>
              <a:rPr lang="el-GR" dirty="0" err="1">
                <a:solidFill>
                  <a:srgbClr val="FFFF00"/>
                </a:solidFill>
              </a:rPr>
              <a:t>επιδερμιδικά</a:t>
            </a:r>
            <a:r>
              <a:rPr lang="el-GR" dirty="0">
                <a:solidFill>
                  <a:srgbClr val="FFFF00"/>
                </a:solidFill>
              </a:rPr>
              <a:t> </a:t>
            </a:r>
            <a:r>
              <a:rPr lang="el-GR" dirty="0" smtClean="0">
                <a:solidFill>
                  <a:srgbClr val="FFFF00"/>
                </a:solidFill>
              </a:rPr>
              <a:t>κύτταρα</a:t>
            </a:r>
          </a:p>
          <a:p>
            <a:pPr>
              <a:buNone/>
            </a:pPr>
            <a:r>
              <a:rPr lang="el-GR" dirty="0" smtClean="0"/>
              <a:t>      </a:t>
            </a:r>
            <a:r>
              <a:rPr lang="el-GR" dirty="0"/>
              <a:t>που </a:t>
            </a:r>
            <a:r>
              <a:rPr lang="el-GR" dirty="0" err="1"/>
              <a:t>κερατινοποιούνται</a:t>
            </a:r>
            <a:r>
              <a:rPr lang="el-GR" dirty="0"/>
              <a:t> </a:t>
            </a:r>
            <a:endParaRPr lang="el-GR" dirty="0" smtClean="0"/>
          </a:p>
          <a:p>
            <a:pPr>
              <a:buNone/>
            </a:pPr>
            <a:r>
              <a:rPr lang="el-GR" dirty="0" smtClean="0"/>
              <a:t>                              ονομάζονται</a:t>
            </a:r>
            <a:r>
              <a:rPr lang="el-GR" dirty="0"/>
              <a:t> </a:t>
            </a:r>
            <a:r>
              <a:rPr lang="el-GR" b="1" dirty="0" err="1">
                <a:solidFill>
                  <a:srgbClr val="FFFF00"/>
                </a:solidFill>
              </a:rPr>
              <a:t>κερατινοκύτταρα</a:t>
            </a:r>
            <a:r>
              <a:rPr lang="el-GR" b="1" dirty="0">
                <a:solidFill>
                  <a:srgbClr val="FFFF00"/>
                </a:solidFill>
              </a:rPr>
              <a:t>.</a:t>
            </a:r>
            <a:r>
              <a:rPr lang="el-GR" dirty="0"/>
              <a:t> </a:t>
            </a:r>
          </a:p>
          <a:p>
            <a:endParaRPr lang="el-GR" dirty="0"/>
          </a:p>
          <a:p>
            <a:pPr>
              <a:buNone/>
            </a:pPr>
            <a:r>
              <a:rPr lang="el-GR" dirty="0" smtClean="0"/>
              <a:t/>
            </a:r>
            <a:br>
              <a:rPr lang="el-GR" dirty="0" smtClean="0"/>
            </a:b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64D53EFF-0331-4C46-B3C4-77FCBC17A319}"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11</a:t>
            </a:fld>
            <a:endParaRPr lang="el-G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110</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3143250" y="2338388"/>
            <a:ext cx="2857500" cy="2181225"/>
          </a:xfrm>
          <a:prstGeom prst="rect">
            <a:avLst/>
          </a:prstGeom>
          <a:ln>
            <a:headEnd/>
            <a:tailEnd/>
          </a:ln>
        </p:spPr>
        <p:style>
          <a:lnRef idx="2">
            <a:schemeClr val="accent5"/>
          </a:lnRef>
          <a:fillRef idx="1">
            <a:schemeClr val="lt1"/>
          </a:fillRef>
          <a:effectRef idx="0">
            <a:schemeClr val="accent5"/>
          </a:effectRef>
          <a:fontRef idx="minor">
            <a:schemeClr val="dk1"/>
          </a:fontRef>
        </p:style>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92696"/>
            <a:ext cx="6347048" cy="594320"/>
          </a:xfrm>
        </p:spPr>
        <p:txBody>
          <a:bodyPr>
            <a:normAutofit/>
          </a:bodyPr>
          <a:lstStyle/>
          <a:p>
            <a:pPr algn="l"/>
            <a:r>
              <a:rPr lang="el-GR" sz="2800" b="1" dirty="0" smtClean="0"/>
              <a:t>    Στιβάδες δέρματος</a:t>
            </a:r>
            <a:endParaRPr lang="el-GR" sz="2800" dirty="0"/>
          </a:p>
        </p:txBody>
      </p:sp>
      <p:sp>
        <p:nvSpPr>
          <p:cNvPr id="3" name="2 - Θέση περιεχομένου"/>
          <p:cNvSpPr>
            <a:spLocks noGrp="1"/>
          </p:cNvSpPr>
          <p:nvPr>
            <p:ph idx="1"/>
          </p:nvPr>
        </p:nvSpPr>
        <p:spPr>
          <a:xfrm>
            <a:off x="0" y="1340768"/>
            <a:ext cx="3888432" cy="5184576"/>
          </a:xfrm>
        </p:spPr>
        <p:txBody>
          <a:bodyPr>
            <a:normAutofit fontScale="85000" lnSpcReduction="10000"/>
          </a:bodyPr>
          <a:lstStyle/>
          <a:p>
            <a:r>
              <a:rPr lang="el-GR" dirty="0" smtClean="0"/>
              <a:t>Από το χόριο και προς τα έξω, η επιδερμίδα αποτελείται από 5 στιβάδες </a:t>
            </a:r>
            <a:r>
              <a:rPr lang="el-GR" dirty="0" err="1" smtClean="0"/>
              <a:t>κερατινοκυττάρων</a:t>
            </a:r>
            <a:r>
              <a:rPr lang="el-GR" dirty="0" smtClean="0"/>
              <a:t>, που είναι:</a:t>
            </a:r>
          </a:p>
          <a:p>
            <a:r>
              <a:rPr lang="el-GR" b="1" dirty="0" smtClean="0"/>
              <a:t>Η βασική στιβάδα</a:t>
            </a:r>
            <a:endParaRPr lang="el-GR" dirty="0" smtClean="0"/>
          </a:p>
          <a:p>
            <a:r>
              <a:rPr lang="el-GR" b="1" dirty="0" smtClean="0"/>
              <a:t>Η ακανθωτή στιβάδα</a:t>
            </a:r>
            <a:endParaRPr lang="el-GR" dirty="0" smtClean="0"/>
          </a:p>
          <a:p>
            <a:r>
              <a:rPr lang="el-GR" b="1" dirty="0" smtClean="0"/>
              <a:t>Η κοκκιώδης στιβάδα</a:t>
            </a:r>
            <a:endParaRPr lang="el-GR" dirty="0" smtClean="0"/>
          </a:p>
          <a:p>
            <a:r>
              <a:rPr lang="el-GR" b="1" dirty="0" smtClean="0"/>
              <a:t>Η διαυγής στιβάδα</a:t>
            </a:r>
            <a:endParaRPr lang="el-GR" dirty="0" smtClean="0"/>
          </a:p>
          <a:p>
            <a:r>
              <a:rPr lang="el-GR" b="1" dirty="0" smtClean="0"/>
              <a:t>Η κεράτινη στιβάδα</a:t>
            </a: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7DB4EB91-BD63-44FC-A327-86AB86F78C1F}"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12</a:t>
            </a:fld>
            <a:endParaRPr lang="el-GR"/>
          </a:p>
        </p:txBody>
      </p:sp>
      <p:pic>
        <p:nvPicPr>
          <p:cNvPr id="7" name="Picture 2" descr="http://images.slideplayer.gr/7/1922666/slides/slide_8.jpg"/>
          <p:cNvPicPr>
            <a:picLocks noChangeAspect="1" noChangeArrowheads="1"/>
          </p:cNvPicPr>
          <p:nvPr/>
        </p:nvPicPr>
        <p:blipFill>
          <a:blip r:embed="rId2" cstate="print"/>
          <a:srcRect/>
          <a:stretch>
            <a:fillRect/>
          </a:stretch>
        </p:blipFill>
        <p:spPr bwMode="auto">
          <a:xfrm>
            <a:off x="3779912" y="0"/>
            <a:ext cx="5364088" cy="6858000"/>
          </a:xfrm>
          <a:prstGeom prst="rect">
            <a:avLst/>
          </a:prstGeom>
          <a:noFill/>
        </p:spPr>
      </p:pic>
      <p:sp>
        <p:nvSpPr>
          <p:cNvPr id="8" name="7 - Ορθογώνιο"/>
          <p:cNvSpPr/>
          <p:nvPr/>
        </p:nvSpPr>
        <p:spPr>
          <a:xfrm>
            <a:off x="0" y="0"/>
            <a:ext cx="6947415" cy="523220"/>
          </a:xfrm>
          <a:prstGeom prst="rect">
            <a:avLst/>
          </a:prstGeom>
        </p:spPr>
        <p:txBody>
          <a:bodyPr wrap="none">
            <a:spAutoFit/>
          </a:bodyPr>
          <a:lstStyle/>
          <a:p>
            <a:r>
              <a:rPr lang="el-GR" sz="2800" b="1" u="sng" dirty="0" smtClean="0">
                <a:solidFill>
                  <a:srgbClr val="FFC000"/>
                </a:solidFill>
              </a:rPr>
              <a:t>8. Να αναφέρετε τις  στιβάδες του δέρματος;</a:t>
            </a:r>
            <a:endParaRPr lang="el-GR" sz="2800"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alpha val="98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5868144" cy="548680"/>
          </a:xfrm>
        </p:spPr>
        <p:txBody>
          <a:bodyPr>
            <a:normAutofit/>
          </a:bodyPr>
          <a:lstStyle/>
          <a:p>
            <a:pPr algn="l"/>
            <a:r>
              <a:rPr lang="el-GR" sz="2400" b="1" u="sng" dirty="0" smtClean="0">
                <a:solidFill>
                  <a:srgbClr val="FFC000"/>
                </a:solidFill>
              </a:rPr>
              <a:t>9.ΤΙ ΓΝΩΡΊΖΕΤΕ ΓΙΑ ΤΗ ΒΑΣΙΚΗ ΣΤΙΒΑΔΑ;</a:t>
            </a:r>
            <a:endParaRPr lang="el-GR" sz="2400" u="sng" dirty="0">
              <a:solidFill>
                <a:srgbClr val="FFC000"/>
              </a:solidFill>
            </a:endParaRPr>
          </a:p>
        </p:txBody>
      </p:sp>
      <p:sp>
        <p:nvSpPr>
          <p:cNvPr id="3" name="2 - Θέση περιεχομένου"/>
          <p:cNvSpPr>
            <a:spLocks noGrp="1"/>
          </p:cNvSpPr>
          <p:nvPr>
            <p:ph idx="1"/>
          </p:nvPr>
        </p:nvSpPr>
        <p:spPr>
          <a:xfrm>
            <a:off x="0" y="548680"/>
            <a:ext cx="5724128" cy="6120680"/>
          </a:xfrm>
        </p:spPr>
        <p:txBody>
          <a:bodyPr>
            <a:normAutofit fontScale="85000" lnSpcReduction="20000"/>
          </a:bodyPr>
          <a:lstStyle/>
          <a:p>
            <a:pPr>
              <a:buFont typeface="Wingdings" pitchFamily="2" charset="2"/>
              <a:buChar char="Ø"/>
            </a:pPr>
            <a:r>
              <a:rPr lang="el-GR" dirty="0" smtClean="0"/>
              <a:t>αποτελείται </a:t>
            </a:r>
            <a:r>
              <a:rPr lang="el-GR" dirty="0"/>
              <a:t>από </a:t>
            </a:r>
            <a:r>
              <a:rPr lang="el-GR" dirty="0" smtClean="0"/>
              <a:t> μια </a:t>
            </a:r>
            <a:r>
              <a:rPr lang="el-GR" dirty="0"/>
              <a:t>σειρά κυλινδρικών ή κυβοειδών κυττάρων που στηρίζονται στη βασική </a:t>
            </a:r>
            <a:r>
              <a:rPr lang="el-GR" dirty="0" smtClean="0"/>
              <a:t>μεμβράνη της </a:t>
            </a:r>
            <a:r>
              <a:rPr lang="el-GR" dirty="0"/>
              <a:t>συμβολής επιδερμίδας-χορίου. </a:t>
            </a:r>
            <a:endParaRPr lang="el-GR" dirty="0" smtClean="0"/>
          </a:p>
          <a:p>
            <a:pPr>
              <a:buFont typeface="Wingdings" pitchFamily="2" charset="2"/>
              <a:buChar char="Ø"/>
            </a:pPr>
            <a:r>
              <a:rPr lang="el-GR" dirty="0" smtClean="0"/>
              <a:t>περιέχει </a:t>
            </a:r>
            <a:r>
              <a:rPr lang="el-GR" dirty="0">
                <a:solidFill>
                  <a:srgbClr val="FFFF00"/>
                </a:solidFill>
              </a:rPr>
              <a:t>αρχέγονα </a:t>
            </a:r>
            <a:r>
              <a:rPr lang="el-GR" dirty="0" smtClean="0">
                <a:solidFill>
                  <a:srgbClr val="FFFF00"/>
                </a:solidFill>
              </a:rPr>
              <a:t>κύτταρα</a:t>
            </a:r>
            <a:r>
              <a:rPr lang="el-GR" dirty="0" smtClean="0"/>
              <a:t>,</a:t>
            </a:r>
          </a:p>
          <a:p>
            <a:pPr>
              <a:buFont typeface="Wingdings" pitchFamily="2" charset="2"/>
              <a:buChar char="Ø"/>
            </a:pPr>
            <a:r>
              <a:rPr lang="el-GR" dirty="0" smtClean="0"/>
              <a:t>χαρακτηρίζεται </a:t>
            </a:r>
            <a:r>
              <a:rPr lang="el-GR" dirty="0"/>
              <a:t>από έντονη </a:t>
            </a:r>
            <a:r>
              <a:rPr lang="el-GR" dirty="0" smtClean="0"/>
              <a:t>  </a:t>
            </a:r>
            <a:r>
              <a:rPr lang="el-GR" dirty="0" err="1" smtClean="0">
                <a:solidFill>
                  <a:srgbClr val="FFFF00"/>
                </a:solidFill>
              </a:rPr>
              <a:t>μιτωτική</a:t>
            </a:r>
            <a:r>
              <a:rPr lang="el-GR" dirty="0" smtClean="0">
                <a:solidFill>
                  <a:srgbClr val="FFFF00"/>
                </a:solidFill>
              </a:rPr>
              <a:t> </a:t>
            </a:r>
            <a:r>
              <a:rPr lang="el-GR" dirty="0">
                <a:solidFill>
                  <a:srgbClr val="FFFF00"/>
                </a:solidFill>
              </a:rPr>
              <a:t>δραστηριότητα</a:t>
            </a:r>
            <a:r>
              <a:rPr lang="el-GR" dirty="0"/>
              <a:t> και </a:t>
            </a:r>
            <a:endParaRPr lang="el-GR" dirty="0" smtClean="0"/>
          </a:p>
          <a:p>
            <a:pPr>
              <a:buFont typeface="Wingdings" pitchFamily="2" charset="2"/>
              <a:buChar char="Ø"/>
            </a:pPr>
            <a:r>
              <a:rPr lang="el-GR" dirty="0" smtClean="0"/>
              <a:t>είναι </a:t>
            </a:r>
            <a:r>
              <a:rPr lang="el-GR" dirty="0"/>
              <a:t>υπεύθυνη, μαζί με την </a:t>
            </a:r>
            <a:r>
              <a:rPr lang="el-GR" b="1" dirty="0"/>
              <a:t>αρχική μοίρα της επόμενης </a:t>
            </a:r>
            <a:r>
              <a:rPr lang="el-GR" b="1" dirty="0" smtClean="0"/>
              <a:t>στιβάδας</a:t>
            </a:r>
            <a:r>
              <a:rPr lang="el-GR" dirty="0" smtClean="0"/>
              <a:t>, για </a:t>
            </a:r>
            <a:r>
              <a:rPr lang="el-GR" dirty="0"/>
              <a:t>τη </a:t>
            </a:r>
            <a:r>
              <a:rPr lang="el-GR" b="1" dirty="0"/>
              <a:t>συνεχή </a:t>
            </a:r>
            <a:r>
              <a:rPr lang="el-GR" b="1" dirty="0">
                <a:solidFill>
                  <a:srgbClr val="FFFF00"/>
                </a:solidFill>
              </a:rPr>
              <a:t>ανανέωση των </a:t>
            </a:r>
            <a:r>
              <a:rPr lang="el-GR" b="1" dirty="0" err="1">
                <a:solidFill>
                  <a:srgbClr val="FFFF00"/>
                </a:solidFill>
              </a:rPr>
              <a:t>επιδερμιδικών</a:t>
            </a:r>
            <a:r>
              <a:rPr lang="el-GR" b="1" dirty="0">
                <a:solidFill>
                  <a:srgbClr val="FFFF00"/>
                </a:solidFill>
              </a:rPr>
              <a:t> κυττάρων</a:t>
            </a:r>
            <a:r>
              <a:rPr lang="el-GR" b="1" dirty="0"/>
              <a:t>.</a:t>
            </a:r>
            <a:r>
              <a:rPr lang="el-GR" dirty="0"/>
              <a:t> </a:t>
            </a:r>
            <a:endParaRPr lang="el-GR" dirty="0" smtClean="0"/>
          </a:p>
          <a:p>
            <a:pPr>
              <a:buFont typeface="Wingdings" pitchFamily="2" charset="2"/>
              <a:buChar char="Ø"/>
            </a:pPr>
            <a:r>
              <a:rPr lang="el-GR" dirty="0" smtClean="0"/>
              <a:t>Η </a:t>
            </a:r>
            <a:r>
              <a:rPr lang="el-GR" dirty="0"/>
              <a:t>επιδερμίδα </a:t>
            </a:r>
            <a:r>
              <a:rPr lang="el-GR" dirty="0" smtClean="0"/>
              <a:t>του ανθρώπου </a:t>
            </a:r>
            <a:r>
              <a:rPr lang="el-GR" dirty="0"/>
              <a:t>ανανεώνεται κάθε 15-30 ημέρες, ανάλογα με την περιοχή του σώματος, την ηλικία και άλλους παράγοντες.</a:t>
            </a:r>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6E54E577-1A59-4DF4-88C3-11318942299A}"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13</a:t>
            </a:fld>
            <a:endParaRPr lang="el-GR"/>
          </a:p>
        </p:txBody>
      </p:sp>
      <p:pic>
        <p:nvPicPr>
          <p:cNvPr id="7" name="Picture 2" descr="http://images.slideplayer.gr/7/1922666/slides/slide_10.jpg"/>
          <p:cNvPicPr>
            <a:picLocks noChangeAspect="1" noChangeArrowheads="1"/>
          </p:cNvPicPr>
          <p:nvPr/>
        </p:nvPicPr>
        <p:blipFill>
          <a:blip r:embed="rId2" cstate="print"/>
          <a:srcRect/>
          <a:stretch>
            <a:fillRect/>
          </a:stretch>
        </p:blipFill>
        <p:spPr bwMode="auto">
          <a:xfrm>
            <a:off x="5436096" y="-1"/>
            <a:ext cx="3707904" cy="68580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8686800" cy="360040"/>
          </a:xfrm>
        </p:spPr>
        <p:txBody>
          <a:bodyPr>
            <a:normAutofit fontScale="90000"/>
          </a:bodyPr>
          <a:lstStyle/>
          <a:p>
            <a:r>
              <a:rPr lang="el-GR" sz="2800" b="1" u="sng" dirty="0" smtClean="0"/>
              <a:t>10. ΤΙ ΓΝΩΡΊΖΕΤΕ ΓΙΑ ΤΗΝ ΑΚΑΝΘΩΤΗ ΣΤΙΒΑΔΑ;</a:t>
            </a:r>
            <a:endParaRPr lang="el-GR" sz="2800" u="sng" dirty="0"/>
          </a:p>
        </p:txBody>
      </p:sp>
      <p:sp>
        <p:nvSpPr>
          <p:cNvPr id="3" name="2 - Θέση περιεχομένου"/>
          <p:cNvSpPr>
            <a:spLocks noGrp="1"/>
          </p:cNvSpPr>
          <p:nvPr>
            <p:ph idx="1"/>
          </p:nvPr>
        </p:nvSpPr>
        <p:spPr>
          <a:xfrm>
            <a:off x="0" y="764704"/>
            <a:ext cx="8892480" cy="6093296"/>
          </a:xfrm>
        </p:spPr>
        <p:txBody>
          <a:bodyPr>
            <a:normAutofit fontScale="85000" lnSpcReduction="10000"/>
          </a:bodyPr>
          <a:lstStyle/>
          <a:p>
            <a:pPr>
              <a:buFont typeface="Wingdings" pitchFamily="2" charset="2"/>
              <a:buChar char="Ø"/>
            </a:pPr>
            <a:r>
              <a:rPr lang="el-GR" dirty="0" smtClean="0"/>
              <a:t> </a:t>
            </a:r>
            <a:r>
              <a:rPr lang="el-GR" dirty="0"/>
              <a:t>αποτελείται από κυβοειδή ή ελαφρώς πεπλατυσμένα κύτταρα με </a:t>
            </a:r>
            <a:r>
              <a:rPr lang="el-GR" dirty="0" smtClean="0"/>
              <a:t>πυρήνα </a:t>
            </a:r>
            <a:r>
              <a:rPr lang="el-GR" dirty="0"/>
              <a:t>στο κέντρο και </a:t>
            </a:r>
            <a:r>
              <a:rPr lang="el-GR" dirty="0" smtClean="0"/>
              <a:t>κυτταρόπλασμα, </a:t>
            </a:r>
            <a:r>
              <a:rPr lang="el-GR" dirty="0"/>
              <a:t>του οποίου οι αποφυάδες είναι γεμάτες με </a:t>
            </a:r>
            <a:r>
              <a:rPr lang="el-GR" dirty="0">
                <a:solidFill>
                  <a:srgbClr val="FFFF00"/>
                </a:solidFill>
              </a:rPr>
              <a:t>δεσμίδες νηματίων κερατίνης. </a:t>
            </a:r>
            <a:endParaRPr lang="el-GR" dirty="0" smtClean="0">
              <a:solidFill>
                <a:srgbClr val="FFFF00"/>
              </a:solidFill>
            </a:endParaRPr>
          </a:p>
          <a:p>
            <a:pPr>
              <a:buFont typeface="Wingdings" pitchFamily="2" charset="2"/>
              <a:buChar char="Ø"/>
            </a:pPr>
            <a:r>
              <a:rPr lang="el-GR" dirty="0" smtClean="0"/>
              <a:t>Οι </a:t>
            </a:r>
            <a:r>
              <a:rPr lang="el-GR" dirty="0"/>
              <a:t>δεσμίδες αυτές, </a:t>
            </a:r>
            <a:r>
              <a:rPr lang="el-GR" dirty="0" smtClean="0"/>
              <a:t>λέγονται </a:t>
            </a:r>
            <a:r>
              <a:rPr lang="el-GR" b="1" dirty="0" err="1" smtClean="0">
                <a:solidFill>
                  <a:srgbClr val="FFFF00"/>
                </a:solidFill>
              </a:rPr>
              <a:t>τονοϊνίδια</a:t>
            </a:r>
            <a:r>
              <a:rPr lang="el-GR" dirty="0"/>
              <a:t>, παίζουν </a:t>
            </a:r>
            <a:r>
              <a:rPr lang="el-GR" dirty="0" smtClean="0"/>
              <a:t>σημαντικό </a:t>
            </a:r>
            <a:r>
              <a:rPr lang="el-GR" dirty="0"/>
              <a:t>ρόλο στη διατήρηση της συνοχής </a:t>
            </a:r>
            <a:r>
              <a:rPr lang="el-GR" dirty="0" smtClean="0"/>
              <a:t>των </a:t>
            </a:r>
            <a:r>
              <a:rPr lang="el-GR" dirty="0"/>
              <a:t>κυττάρων και στην αντίσταση απέναντι σε δυνάμεις τριβής. </a:t>
            </a:r>
            <a:r>
              <a:rPr lang="el-GR" dirty="0" smtClean="0"/>
              <a:t>Γι’ αυτό</a:t>
            </a:r>
            <a:r>
              <a:rPr lang="el-GR" dirty="0"/>
              <a:t> </a:t>
            </a:r>
            <a:r>
              <a:rPr lang="el-GR" b="1" u="sng" dirty="0"/>
              <a:t>η επιδερμίδα σε περιοχές που υπόκεινται σε συνεχή τριβή (π.χ. πέλματα) έχει παχύτερη ακανθωτή στιβάδα</a:t>
            </a:r>
            <a:r>
              <a:rPr lang="el-GR" b="1" dirty="0"/>
              <a:t>.</a:t>
            </a:r>
            <a:endParaRPr lang="el-GR" dirty="0"/>
          </a:p>
          <a:p>
            <a:pPr>
              <a:buFont typeface="Wingdings" pitchFamily="2" charset="2"/>
              <a:buChar char="Ø"/>
            </a:pPr>
            <a:r>
              <a:rPr lang="el-GR" dirty="0"/>
              <a:t>Η ακανθωτή μαζί με τη βασική στιβάδα αποτελούν τη </a:t>
            </a:r>
            <a:r>
              <a:rPr lang="el-GR" b="1" dirty="0" err="1">
                <a:solidFill>
                  <a:srgbClr val="FFFF00"/>
                </a:solidFill>
              </a:rPr>
              <a:t>μαλπιγγιανή</a:t>
            </a:r>
            <a:r>
              <a:rPr lang="el-GR" b="1" dirty="0">
                <a:solidFill>
                  <a:srgbClr val="FFFF00"/>
                </a:solidFill>
              </a:rPr>
              <a:t> στιβάδα</a:t>
            </a:r>
            <a:r>
              <a:rPr lang="el-GR" b="1" dirty="0"/>
              <a:t>. </a:t>
            </a:r>
            <a:r>
              <a:rPr lang="el-GR" b="1" dirty="0" smtClean="0"/>
              <a:t>Μόνο </a:t>
            </a:r>
            <a:r>
              <a:rPr lang="el-GR" b="1" dirty="0"/>
              <a:t>η </a:t>
            </a:r>
            <a:r>
              <a:rPr lang="el-GR" b="1" dirty="0" err="1" smtClean="0"/>
              <a:t>μαλπιγγιανή</a:t>
            </a:r>
            <a:r>
              <a:rPr lang="el-GR" b="1" dirty="0" smtClean="0"/>
              <a:t> στιβάδα </a:t>
            </a:r>
            <a:r>
              <a:rPr lang="el-GR" dirty="0"/>
              <a:t>είναι αυτή που παράγει </a:t>
            </a:r>
            <a:r>
              <a:rPr lang="el-GR" b="1" dirty="0">
                <a:solidFill>
                  <a:srgbClr val="FFFF00"/>
                </a:solidFill>
              </a:rPr>
              <a:t>αρχέγονα </a:t>
            </a:r>
            <a:r>
              <a:rPr lang="el-GR" b="1" dirty="0" err="1">
                <a:solidFill>
                  <a:srgbClr val="FFFF00"/>
                </a:solidFill>
              </a:rPr>
              <a:t>επιδερμιδικά</a:t>
            </a:r>
            <a:r>
              <a:rPr lang="el-GR" b="1" dirty="0">
                <a:solidFill>
                  <a:srgbClr val="FFFF00"/>
                </a:solidFill>
              </a:rPr>
              <a:t> κύτταρα</a:t>
            </a:r>
            <a:r>
              <a:rPr lang="el-GR" b="1" dirty="0" smtClean="0"/>
              <a:t>. </a:t>
            </a:r>
            <a:r>
              <a:rPr lang="el-GR" dirty="0" smtClean="0"/>
              <a:t>Ενδεχόμενη </a:t>
            </a:r>
            <a:r>
              <a:rPr lang="el-GR" dirty="0"/>
              <a:t>καταστροφή της έχει ως αποτέλεσμα τη </a:t>
            </a:r>
            <a:r>
              <a:rPr lang="el-GR" u="sng" dirty="0"/>
              <a:t>δημιουργία δερματικού κενού</a:t>
            </a:r>
            <a:r>
              <a:rPr lang="el-GR" dirty="0"/>
              <a:t>.</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5F9AB5A4-DDE9-4E17-A57C-79592F4BD461}"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alpha val="99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462682"/>
          </a:xfrm>
        </p:spPr>
        <p:txBody>
          <a:bodyPr>
            <a:normAutofit fontScale="90000"/>
          </a:bodyPr>
          <a:lstStyle/>
          <a:p>
            <a:pPr algn="l"/>
            <a:r>
              <a:rPr lang="el-GR" sz="2800" b="1" dirty="0" smtClean="0"/>
              <a:t>	 </a:t>
            </a:r>
            <a:r>
              <a:rPr lang="el-GR" sz="2800" b="1" u="sng" dirty="0" smtClean="0"/>
              <a:t>11. ΤΙ ΓΝΩΡΊΖΕΤΕ ΓΙΑ ΤΗΝ ΚΟΚΚΙΩΔΗ ΣΤΙΒΑΔΑ;</a:t>
            </a:r>
            <a:endParaRPr lang="el-GR" sz="2800" u="sng" dirty="0"/>
          </a:p>
        </p:txBody>
      </p:sp>
      <p:sp>
        <p:nvSpPr>
          <p:cNvPr id="3" name="2 - Θέση περιεχομένου"/>
          <p:cNvSpPr>
            <a:spLocks noGrp="1"/>
          </p:cNvSpPr>
          <p:nvPr>
            <p:ph idx="1"/>
          </p:nvPr>
        </p:nvSpPr>
        <p:spPr>
          <a:xfrm>
            <a:off x="0" y="548680"/>
            <a:ext cx="9144000" cy="6309320"/>
          </a:xfrm>
        </p:spPr>
        <p:txBody>
          <a:bodyPr>
            <a:noAutofit/>
          </a:bodyPr>
          <a:lstStyle/>
          <a:p>
            <a:pPr>
              <a:buFont typeface="Wingdings" pitchFamily="2" charset="2"/>
              <a:buChar char="Ø"/>
            </a:pPr>
            <a:r>
              <a:rPr lang="el-GR" sz="2800" dirty="0" smtClean="0"/>
              <a:t>αποτελείται </a:t>
            </a:r>
            <a:r>
              <a:rPr lang="el-GR" sz="2800" dirty="0"/>
              <a:t>από 3-5 σειρές πεπλατυσμένων πολυγωνικών κυττάρων που το κυτταρόπλασμά τους είναι γεμάτο από κοκκία</a:t>
            </a:r>
            <a:r>
              <a:rPr lang="el-GR" sz="2800" dirty="0" smtClean="0"/>
              <a:t>.</a:t>
            </a:r>
          </a:p>
          <a:p>
            <a:pPr>
              <a:buFont typeface="Wingdings" pitchFamily="2" charset="2"/>
              <a:buChar char="Ø"/>
            </a:pPr>
            <a:r>
              <a:rPr lang="el-GR" sz="2800" dirty="0" smtClean="0"/>
              <a:t> </a:t>
            </a:r>
            <a:r>
              <a:rPr lang="el-GR" sz="2800" dirty="0"/>
              <a:t>Τα κοκκία αυτά είτε περιέχουν </a:t>
            </a:r>
            <a:r>
              <a:rPr lang="el-GR" sz="2800" dirty="0" err="1" smtClean="0"/>
              <a:t>φωσφο</a:t>
            </a:r>
            <a:r>
              <a:rPr lang="el-GR" sz="2800" dirty="0" smtClean="0"/>
              <a:t>-</a:t>
            </a:r>
            <a:r>
              <a:rPr lang="el-GR" sz="2800" dirty="0" err="1" smtClean="0"/>
              <a:t>ρυλιωμένες</a:t>
            </a:r>
            <a:r>
              <a:rPr lang="el-GR" sz="2800" dirty="0" smtClean="0"/>
              <a:t> πρωτεΐνες </a:t>
            </a:r>
            <a:r>
              <a:rPr lang="el-GR" sz="2800" dirty="0"/>
              <a:t>και δεν περιβάλλονται </a:t>
            </a:r>
            <a:r>
              <a:rPr lang="el-GR" sz="2800" dirty="0" smtClean="0"/>
              <a:t>από μεμβράνη, </a:t>
            </a:r>
            <a:r>
              <a:rPr lang="el-GR" sz="2800" dirty="0"/>
              <a:t>είτε περιέχουν λιπίδια και περιβάλλονται </a:t>
            </a:r>
            <a:r>
              <a:rPr lang="el-GR" sz="2800" dirty="0" smtClean="0"/>
              <a:t>από μεμβράνη</a:t>
            </a:r>
            <a:r>
              <a:rPr lang="el-GR" sz="2800" dirty="0"/>
              <a:t> (</a:t>
            </a:r>
            <a:r>
              <a:rPr lang="el-GR" sz="2800" dirty="0" err="1"/>
              <a:t>πεταλιώδη</a:t>
            </a:r>
            <a:r>
              <a:rPr lang="el-GR" sz="2800" dirty="0"/>
              <a:t> κοκκία</a:t>
            </a:r>
            <a:r>
              <a:rPr lang="el-GR" sz="2800" dirty="0" smtClean="0"/>
              <a:t>).    </a:t>
            </a:r>
            <a:r>
              <a:rPr lang="el-GR" sz="2800" dirty="0"/>
              <a:t> </a:t>
            </a:r>
            <a:endParaRPr lang="el-GR" sz="2800" dirty="0" smtClean="0"/>
          </a:p>
          <a:p>
            <a:pPr>
              <a:buNone/>
            </a:pPr>
            <a:r>
              <a:rPr lang="el-GR" sz="2800" dirty="0" smtClean="0"/>
              <a:t>Τα </a:t>
            </a:r>
            <a:r>
              <a:rPr lang="el-GR" sz="2800" dirty="0" err="1">
                <a:solidFill>
                  <a:srgbClr val="FFFF00"/>
                </a:solidFill>
              </a:rPr>
              <a:t>πεταλιώδη</a:t>
            </a:r>
            <a:r>
              <a:rPr lang="el-GR" sz="2800" dirty="0">
                <a:solidFill>
                  <a:srgbClr val="FFFF00"/>
                </a:solidFill>
              </a:rPr>
              <a:t> κοκκία </a:t>
            </a:r>
            <a:r>
              <a:rPr lang="el-GR" sz="2800" dirty="0" smtClean="0"/>
              <a:t>συντίθενται </a:t>
            </a:r>
            <a:r>
              <a:rPr lang="el-GR" sz="2800" dirty="0"/>
              <a:t>με τις </a:t>
            </a:r>
            <a:r>
              <a:rPr lang="el-GR" sz="2800" dirty="0">
                <a:solidFill>
                  <a:srgbClr val="FFFF00"/>
                </a:solidFill>
              </a:rPr>
              <a:t>κυτταρικές μεμβράνες</a:t>
            </a:r>
            <a:r>
              <a:rPr lang="el-GR" sz="2800" dirty="0"/>
              <a:t> και απελευθερώνουν τα </a:t>
            </a:r>
            <a:r>
              <a:rPr lang="el-GR" sz="2800" dirty="0">
                <a:solidFill>
                  <a:srgbClr val="FFFF00"/>
                </a:solidFill>
              </a:rPr>
              <a:t>λιπίδια </a:t>
            </a:r>
            <a:r>
              <a:rPr lang="el-GR" sz="2800" dirty="0"/>
              <a:t>που περιέχουν ανάμεσα στα κύτταρα της ακανθωτής στιβάδας</a:t>
            </a:r>
            <a:r>
              <a:rPr lang="el-GR" sz="2800" dirty="0" smtClean="0"/>
              <a:t>.</a:t>
            </a:r>
            <a:r>
              <a:rPr lang="el-GR" sz="2800" dirty="0"/>
              <a:t> </a:t>
            </a:r>
            <a:r>
              <a:rPr lang="el-GR" sz="2800" dirty="0">
                <a:solidFill>
                  <a:srgbClr val="FFFF00"/>
                </a:solidFill>
              </a:rPr>
              <a:t>Τα λιπίδια αυτά λειτουργούν ως κυτταρική "κόλλα", εμποδίζοντας το διασκορπισμό των επιφανειακών κυττάρων της επιδερμίδας και καθιστώντας το δέρμα αδιαπέραστο από ξένες ουσίες.</a:t>
            </a:r>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CF7F4BD3-51C6-4349-8E2D-25AEAEBB7A13}"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686800" cy="980728"/>
          </a:xfrm>
        </p:spPr>
        <p:txBody>
          <a:bodyPr>
            <a:normAutofit/>
          </a:bodyPr>
          <a:lstStyle/>
          <a:p>
            <a:pPr algn="l"/>
            <a:r>
              <a:rPr lang="el-GR" sz="2800" b="1" dirty="0" smtClean="0"/>
              <a:t> </a:t>
            </a:r>
            <a:r>
              <a:rPr lang="el-GR" sz="2400" b="1" dirty="0" smtClean="0"/>
              <a:t> 12. ΤΙ ΓΝΩΡΊΖΕΤΕ ΓΙΑ ΤΗ </a:t>
            </a:r>
            <a:br>
              <a:rPr lang="el-GR" sz="2400" b="1" dirty="0" smtClean="0"/>
            </a:br>
            <a:r>
              <a:rPr lang="el-GR" sz="2400" b="1" u="sng" dirty="0" smtClean="0"/>
              <a:t>ΔΙΑΥΓΗ ΣΤΙΒΑΔΑ;</a:t>
            </a:r>
            <a:endParaRPr lang="el-GR" sz="2400" u="sng" dirty="0"/>
          </a:p>
        </p:txBody>
      </p:sp>
      <p:sp>
        <p:nvSpPr>
          <p:cNvPr id="3" name="2 - Θέση περιεχομένου"/>
          <p:cNvSpPr>
            <a:spLocks noGrp="1"/>
          </p:cNvSpPr>
          <p:nvPr>
            <p:ph idx="1"/>
          </p:nvPr>
        </p:nvSpPr>
        <p:spPr>
          <a:xfrm>
            <a:off x="0" y="908720"/>
            <a:ext cx="4427984" cy="5217443"/>
          </a:xfrm>
        </p:spPr>
        <p:txBody>
          <a:bodyPr>
            <a:normAutofit fontScale="85000" lnSpcReduction="10000"/>
          </a:bodyPr>
          <a:lstStyle/>
          <a:p>
            <a:pPr>
              <a:buFont typeface="Wingdings" pitchFamily="2" charset="2"/>
              <a:buChar char="Ø"/>
            </a:pPr>
            <a:r>
              <a:rPr lang="el-GR" dirty="0"/>
              <a:t>Η </a:t>
            </a:r>
            <a:r>
              <a:rPr lang="el-GR" dirty="0">
                <a:solidFill>
                  <a:srgbClr val="FFFF00"/>
                </a:solidFill>
              </a:rPr>
              <a:t>διαυγής στιβάδα</a:t>
            </a:r>
            <a:r>
              <a:rPr lang="el-GR" dirty="0"/>
              <a:t>, η οποία φαίνεται καλύτερα στο παχύ δέρμα, είναι μια διάφανη, λεπτή στιβάδα από εξαιρετικά πεπλατυσμένα κύτταρα. </a:t>
            </a:r>
            <a:endParaRPr lang="el-GR" dirty="0" smtClean="0"/>
          </a:p>
          <a:p>
            <a:pPr>
              <a:buFont typeface="Wingdings" pitchFamily="2" charset="2"/>
              <a:buChar char="Ø"/>
            </a:pPr>
            <a:r>
              <a:rPr lang="el-GR" b="1" dirty="0" smtClean="0"/>
              <a:t>Τα </a:t>
            </a:r>
            <a:r>
              <a:rPr lang="el-GR" b="1" dirty="0"/>
              <a:t>οργανίδια και οι πυρήνες των κυττάρων </a:t>
            </a:r>
            <a:r>
              <a:rPr lang="el-GR" b="1" dirty="0" smtClean="0"/>
              <a:t> δεν </a:t>
            </a:r>
            <a:r>
              <a:rPr lang="el-GR" b="1" dirty="0"/>
              <a:t>είναι πλέον σαφή</a:t>
            </a:r>
            <a:r>
              <a:rPr lang="el-GR" dirty="0"/>
              <a:t> </a:t>
            </a:r>
            <a:r>
              <a:rPr lang="el-GR" dirty="0" smtClean="0"/>
              <a:t>και </a:t>
            </a:r>
            <a:r>
              <a:rPr lang="el-GR" dirty="0"/>
              <a:t>τ</a:t>
            </a:r>
            <a:r>
              <a:rPr lang="el-GR" b="1" dirty="0"/>
              <a:t>ο κυτταρόπλασμα αποτελείται κυρίως από συσσωρευμένα </a:t>
            </a:r>
            <a:r>
              <a:rPr lang="el-GR" b="1" dirty="0">
                <a:solidFill>
                  <a:srgbClr val="FFFF00"/>
                </a:solidFill>
              </a:rPr>
              <a:t>νημάτια κερατίνης.</a:t>
            </a:r>
            <a:endParaRPr lang="el-GR" dirty="0">
              <a:solidFill>
                <a:srgbClr val="FFFF00"/>
              </a:solidFill>
            </a:endParaRPr>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7AC4F20A-4632-4AB4-881B-E4E83CB82F45}"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16</a:t>
            </a:fld>
            <a:endParaRPr lang="el-GR"/>
          </a:p>
        </p:txBody>
      </p:sp>
      <p:pic>
        <p:nvPicPr>
          <p:cNvPr id="7" name="Picture 2" descr="http://images.slideplayer.gr/7/1922666/slides/slide_12.jpg"/>
          <p:cNvPicPr>
            <a:picLocks noChangeAspect="1" noChangeArrowheads="1"/>
          </p:cNvPicPr>
          <p:nvPr/>
        </p:nvPicPr>
        <p:blipFill>
          <a:blip r:embed="rId2" cstate="print"/>
          <a:srcRect/>
          <a:stretch>
            <a:fillRect/>
          </a:stretch>
        </p:blipFill>
        <p:spPr bwMode="auto">
          <a:xfrm>
            <a:off x="4139952" y="0"/>
            <a:ext cx="5004048"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sz="2800" b="1" dirty="0" smtClean="0"/>
              <a:t>  13. ΤΙ ΓΝΩΡΙΖΕΤΕ ΓΙΑ ΤΗΝ Η ΚΕΡΑΤΙΝΗ </a:t>
            </a:r>
            <a:r>
              <a:rPr lang="el-GR" sz="2800" b="1" dirty="0"/>
              <a:t>ΣΤΙΒΑΔΑ</a:t>
            </a:r>
            <a:endParaRPr lang="el-GR" sz="2800" dirty="0"/>
          </a:p>
        </p:txBody>
      </p:sp>
      <p:sp>
        <p:nvSpPr>
          <p:cNvPr id="3" name="2 - Θέση περιεχομένου"/>
          <p:cNvSpPr>
            <a:spLocks noGrp="1"/>
          </p:cNvSpPr>
          <p:nvPr>
            <p:ph idx="1"/>
          </p:nvPr>
        </p:nvSpPr>
        <p:spPr>
          <a:xfrm>
            <a:off x="251520" y="1124744"/>
            <a:ext cx="8892480" cy="5544616"/>
          </a:xfrm>
        </p:spPr>
        <p:txBody>
          <a:bodyPr>
            <a:normAutofit fontScale="85000" lnSpcReduction="10000"/>
          </a:bodyPr>
          <a:lstStyle/>
          <a:p>
            <a:pPr>
              <a:buFont typeface="Wingdings" pitchFamily="2" charset="2"/>
              <a:buChar char="Ø"/>
            </a:pPr>
            <a:r>
              <a:rPr lang="el-GR" dirty="0" smtClean="0"/>
              <a:t>αποτελείται </a:t>
            </a:r>
            <a:r>
              <a:rPr lang="el-GR" dirty="0"/>
              <a:t>από 15-20 στιβάδες πεπλατυσμένων, </a:t>
            </a:r>
            <a:r>
              <a:rPr lang="el-GR" b="1" dirty="0"/>
              <a:t>απύρηνων</a:t>
            </a:r>
            <a:r>
              <a:rPr lang="el-GR" dirty="0"/>
              <a:t> κυττάρων, το κυτταρόπλασμα </a:t>
            </a:r>
            <a:r>
              <a:rPr lang="el-GR" dirty="0" smtClean="0"/>
              <a:t>είναι </a:t>
            </a:r>
            <a:r>
              <a:rPr lang="el-GR" dirty="0"/>
              <a:t>γεμάτο από μια σκληρή </a:t>
            </a:r>
            <a:r>
              <a:rPr lang="el-GR" dirty="0" smtClean="0"/>
              <a:t>πρωτεΐνη,</a:t>
            </a:r>
            <a:r>
              <a:rPr lang="el-GR" dirty="0"/>
              <a:t> </a:t>
            </a:r>
            <a:r>
              <a:rPr lang="el-GR" b="1" dirty="0">
                <a:solidFill>
                  <a:srgbClr val="FFFF00"/>
                </a:solidFill>
              </a:rPr>
              <a:t>την κερατίνη</a:t>
            </a:r>
            <a:r>
              <a:rPr lang="el-GR" dirty="0"/>
              <a:t>. </a:t>
            </a:r>
            <a:endParaRPr lang="el-GR" dirty="0" smtClean="0"/>
          </a:p>
          <a:p>
            <a:pPr>
              <a:buFont typeface="Wingdings" pitchFamily="2" charset="2"/>
              <a:buChar char="Ø"/>
            </a:pPr>
            <a:r>
              <a:rPr lang="el-GR" dirty="0" smtClean="0"/>
              <a:t>Όταν </a:t>
            </a:r>
            <a:r>
              <a:rPr lang="el-GR" dirty="0"/>
              <a:t>ολοκληρωθεί η διαδικασία που αποκαλείται </a:t>
            </a:r>
            <a:r>
              <a:rPr lang="el-GR" b="1" dirty="0" err="1">
                <a:solidFill>
                  <a:srgbClr val="FFFF00"/>
                </a:solidFill>
              </a:rPr>
              <a:t>κερατινοποίηση</a:t>
            </a:r>
            <a:r>
              <a:rPr lang="el-GR" b="1" dirty="0"/>
              <a:t>,</a:t>
            </a:r>
            <a:r>
              <a:rPr lang="el-GR" dirty="0"/>
              <a:t> τα κύτταρα της στιβάδας αυτής αποτελούνται μόνο από ινώδεις ή άμορφες πρωτεΐνες και παχιά κυτταρική μεμβράνη. </a:t>
            </a:r>
            <a:endParaRPr lang="el-GR" dirty="0" smtClean="0"/>
          </a:p>
          <a:p>
            <a:pPr>
              <a:buFont typeface="Wingdings" pitchFamily="2" charset="2"/>
              <a:buChar char="Ø"/>
            </a:pPr>
            <a:r>
              <a:rPr lang="el-GR" dirty="0" smtClean="0"/>
              <a:t>Τότε </a:t>
            </a:r>
            <a:r>
              <a:rPr lang="el-GR" dirty="0"/>
              <a:t>χαρακτηρίζονται ως </a:t>
            </a:r>
            <a:r>
              <a:rPr lang="el-GR" b="1" dirty="0" err="1">
                <a:solidFill>
                  <a:srgbClr val="FFFF00"/>
                </a:solidFill>
              </a:rPr>
              <a:t>κερατινοκύτταρα</a:t>
            </a:r>
            <a:r>
              <a:rPr lang="el-GR" dirty="0"/>
              <a:t>. </a:t>
            </a:r>
            <a:endParaRPr lang="el-GR" dirty="0" smtClean="0"/>
          </a:p>
          <a:p>
            <a:pPr>
              <a:buFont typeface="Wingdings" pitchFamily="2" charset="2"/>
              <a:buChar char="Ø"/>
            </a:pPr>
            <a:r>
              <a:rPr lang="el-GR" dirty="0" smtClean="0"/>
              <a:t>Ο </a:t>
            </a:r>
            <a:r>
              <a:rPr lang="el-GR" dirty="0">
                <a:solidFill>
                  <a:srgbClr val="FFFF00"/>
                </a:solidFill>
              </a:rPr>
              <a:t>χρόνος </a:t>
            </a:r>
            <a:r>
              <a:rPr lang="el-GR" dirty="0"/>
              <a:t>διαφοροποίησης ενός </a:t>
            </a:r>
            <a:r>
              <a:rPr lang="el-GR" dirty="0" err="1"/>
              <a:t>κερατινοκυττάρου</a:t>
            </a:r>
            <a:r>
              <a:rPr lang="el-GR" dirty="0"/>
              <a:t> από τη στιγμή που θα γεννηθεί στη βασική στιβάδα μέχρι να </a:t>
            </a:r>
            <a:r>
              <a:rPr lang="el-GR" dirty="0" err="1"/>
              <a:t>αποπέσει</a:t>
            </a:r>
            <a:r>
              <a:rPr lang="el-GR" dirty="0"/>
              <a:t> είναι περίπου </a:t>
            </a:r>
            <a:r>
              <a:rPr lang="el-GR" dirty="0">
                <a:solidFill>
                  <a:srgbClr val="FFFF00"/>
                </a:solidFill>
              </a:rPr>
              <a:t>28 μέρες</a:t>
            </a:r>
            <a:r>
              <a:rPr lang="el-GR" dirty="0"/>
              <a:t>. </a:t>
            </a:r>
          </a:p>
          <a:p>
            <a:pPr>
              <a:buNone/>
            </a:pPr>
            <a:r>
              <a:rPr lang="el-GR" dirty="0" smtClean="0"/>
              <a:t/>
            </a:r>
            <a:br>
              <a:rPr lang="el-GR" dirty="0" smtClean="0"/>
            </a:b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D86475EE-AAA6-4C6C-816B-1F4DD2E56A39}"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17</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1228998"/>
          </a:xfrm>
        </p:spPr>
        <p:txBody>
          <a:bodyPr>
            <a:normAutofit fontScale="90000"/>
          </a:bodyPr>
          <a:lstStyle/>
          <a:p>
            <a:r>
              <a:rPr lang="el-GR" sz="2200" b="1" dirty="0"/>
              <a:t>ΑΛΛΟΙ ΤΥΠΟΙ ΚΥΤΤΑΡΩΝ ΤΗΣ </a:t>
            </a:r>
            <a:r>
              <a:rPr lang="el-GR" sz="2200" b="1" dirty="0" smtClean="0"/>
              <a:t>ΕΠΙΔΕΡΜΙΔΑΣ</a:t>
            </a:r>
            <a:r>
              <a:rPr lang="el-GR" sz="2700" dirty="0"/>
              <a:t/>
            </a:r>
            <a:br>
              <a:rPr lang="el-GR" sz="2700" dirty="0"/>
            </a:br>
            <a:r>
              <a:rPr lang="el-GR" sz="2700" b="1" u="sng" dirty="0" smtClean="0">
                <a:solidFill>
                  <a:srgbClr val="FFC000"/>
                </a:solidFill>
              </a:rPr>
              <a:t>14. ΤΙ ΕΙΝΑΙ  ΤΑ ΜΕΛΑΝΙΝΟΚΥΤΤΑΡΑ;</a:t>
            </a:r>
            <a:r>
              <a:rPr lang="el-GR" b="1" u="sng" dirty="0">
                <a:solidFill>
                  <a:srgbClr val="FFC000"/>
                </a:solidFill>
              </a:rPr>
              <a:t/>
            </a:r>
            <a:br>
              <a:rPr lang="el-GR" b="1" u="sng" dirty="0">
                <a:solidFill>
                  <a:srgbClr val="FFC000"/>
                </a:solidFill>
              </a:rPr>
            </a:br>
            <a:endParaRPr lang="el-GR" b="1" u="sng" dirty="0">
              <a:solidFill>
                <a:srgbClr val="FFC000"/>
              </a:solidFill>
            </a:endParaRPr>
          </a:p>
        </p:txBody>
      </p:sp>
      <p:sp>
        <p:nvSpPr>
          <p:cNvPr id="3" name="2 - Θέση περιεχομένου"/>
          <p:cNvSpPr>
            <a:spLocks noGrp="1"/>
          </p:cNvSpPr>
          <p:nvPr>
            <p:ph idx="1"/>
          </p:nvPr>
        </p:nvSpPr>
        <p:spPr>
          <a:xfrm>
            <a:off x="0" y="908720"/>
            <a:ext cx="9144000" cy="5949280"/>
          </a:xfrm>
        </p:spPr>
        <p:txBody>
          <a:bodyPr>
            <a:normAutofit fontScale="85000" lnSpcReduction="20000"/>
          </a:bodyPr>
          <a:lstStyle/>
          <a:p>
            <a:pPr>
              <a:buFont typeface="Wingdings" pitchFamily="2" charset="2"/>
              <a:buChar char="Ø"/>
            </a:pPr>
            <a:r>
              <a:rPr lang="el-GR" sz="3400" dirty="0"/>
              <a:t>Τα </a:t>
            </a:r>
            <a:r>
              <a:rPr lang="el-GR" sz="3400" b="1" dirty="0" err="1">
                <a:solidFill>
                  <a:srgbClr val="FFFF00"/>
                </a:solidFill>
              </a:rPr>
              <a:t>μελανινοκύτταρα</a:t>
            </a:r>
            <a:r>
              <a:rPr lang="el-GR" sz="3400" dirty="0"/>
              <a:t> είναι εξειδικευμένα κύτταρα της επιδερμίδας. Βρίσκονται ανάμεσα στα κύτταρα της βασικής στιβάδας και τα </a:t>
            </a:r>
            <a:r>
              <a:rPr lang="el-GR" sz="3400" dirty="0" err="1"/>
              <a:t>τριχοθυλάκια</a:t>
            </a:r>
            <a:r>
              <a:rPr lang="el-GR" sz="3400" dirty="0"/>
              <a:t> (τις ρίζες των τριχών). Προέρχονται από κύτταρα της νευρικής </a:t>
            </a:r>
            <a:r>
              <a:rPr lang="el-GR" sz="3400" dirty="0" smtClean="0"/>
              <a:t>ακρολοφίας, και έχουν ιδιαίτερη λειτουργία:</a:t>
            </a:r>
          </a:p>
          <a:p>
            <a:pPr>
              <a:buNone/>
            </a:pPr>
            <a:r>
              <a:rPr lang="el-GR" sz="3400" u="sng" dirty="0" smtClean="0">
                <a:solidFill>
                  <a:srgbClr val="FFC000"/>
                </a:solidFill>
              </a:rPr>
              <a:t>15. Ποιες χρωστικές παράγουν τα </a:t>
            </a:r>
            <a:r>
              <a:rPr lang="el-GR" sz="3400" u="sng" dirty="0" err="1" smtClean="0">
                <a:solidFill>
                  <a:srgbClr val="FFC000"/>
                </a:solidFill>
              </a:rPr>
              <a:t>μελανινοκύτταρα</a:t>
            </a:r>
            <a:r>
              <a:rPr lang="el-GR" sz="3400" u="sng" dirty="0" smtClean="0">
                <a:solidFill>
                  <a:srgbClr val="FFC000"/>
                </a:solidFill>
              </a:rPr>
              <a:t>;</a:t>
            </a:r>
            <a:endParaRPr lang="el-GR" sz="3400" u="sng" dirty="0">
              <a:solidFill>
                <a:srgbClr val="FFC000"/>
              </a:solidFill>
            </a:endParaRPr>
          </a:p>
          <a:p>
            <a:pPr>
              <a:buFont typeface="Wingdings" pitchFamily="2" charset="2"/>
              <a:buChar char="Ø"/>
            </a:pPr>
            <a:r>
              <a:rPr lang="el-GR" sz="3400" dirty="0"/>
              <a:t> Παράγουν την </a:t>
            </a:r>
            <a:r>
              <a:rPr lang="el-GR" sz="3400" b="1" dirty="0" err="1">
                <a:solidFill>
                  <a:srgbClr val="FFFF00"/>
                </a:solidFill>
              </a:rPr>
              <a:t>ευμελανίνη</a:t>
            </a:r>
            <a:r>
              <a:rPr lang="el-GR" sz="3400" b="1" dirty="0"/>
              <a:t>,</a:t>
            </a:r>
            <a:r>
              <a:rPr lang="el-GR" sz="3400" dirty="0"/>
              <a:t> μια έντονα καστανόχρωμη χρωστική, στην οποία οφείλεται το </a:t>
            </a:r>
            <a:r>
              <a:rPr lang="el-GR" sz="3400" dirty="0">
                <a:solidFill>
                  <a:srgbClr val="FFFF00"/>
                </a:solidFill>
              </a:rPr>
              <a:t>σκούρο χρώμα </a:t>
            </a:r>
            <a:r>
              <a:rPr lang="el-GR" sz="3400" dirty="0"/>
              <a:t>του </a:t>
            </a:r>
            <a:r>
              <a:rPr lang="el-GR" sz="3400" dirty="0">
                <a:solidFill>
                  <a:srgbClr val="FFFF00"/>
                </a:solidFill>
              </a:rPr>
              <a:t>δέρματος και των </a:t>
            </a:r>
            <a:r>
              <a:rPr lang="el-GR" sz="3400" dirty="0" smtClean="0">
                <a:solidFill>
                  <a:srgbClr val="FFFF00"/>
                </a:solidFill>
              </a:rPr>
              <a:t>τριχών.</a:t>
            </a:r>
          </a:p>
          <a:p>
            <a:pPr>
              <a:buFont typeface="Wingdings" pitchFamily="2" charset="2"/>
              <a:buChar char="Ø"/>
            </a:pPr>
            <a:r>
              <a:rPr lang="el-GR" sz="3400" dirty="0" smtClean="0"/>
              <a:t>Η </a:t>
            </a:r>
            <a:r>
              <a:rPr lang="el-GR" sz="3400" dirty="0"/>
              <a:t>χρωστική που βρίσκεται στις </a:t>
            </a:r>
            <a:r>
              <a:rPr lang="el-GR" sz="3400" dirty="0">
                <a:solidFill>
                  <a:srgbClr val="FFFF00"/>
                </a:solidFill>
              </a:rPr>
              <a:t>κόκκινες τρίχες </a:t>
            </a:r>
            <a:r>
              <a:rPr lang="el-GR" sz="3400" dirty="0"/>
              <a:t>αποκαλείται </a:t>
            </a:r>
            <a:r>
              <a:rPr lang="el-GR" sz="3400" b="1" dirty="0" err="1">
                <a:solidFill>
                  <a:srgbClr val="FFFF00"/>
                </a:solidFill>
              </a:rPr>
              <a:t>φαιομελανίνη</a:t>
            </a:r>
            <a:r>
              <a:rPr lang="el-GR" sz="3400" dirty="0"/>
              <a:t>.</a:t>
            </a:r>
          </a:p>
          <a:p>
            <a:pPr>
              <a:buFont typeface="Wingdings" pitchFamily="2" charset="2"/>
              <a:buChar char="Ø"/>
            </a:pPr>
            <a:r>
              <a:rPr lang="el-GR" sz="3400" dirty="0" smtClean="0"/>
              <a:t>Οι </a:t>
            </a:r>
            <a:r>
              <a:rPr lang="el-GR" sz="3400" dirty="0"/>
              <a:t>αποφυάδες των </a:t>
            </a:r>
            <a:r>
              <a:rPr lang="el-GR" sz="3400" dirty="0" err="1"/>
              <a:t>μελανινοκυττάρων</a:t>
            </a:r>
            <a:r>
              <a:rPr lang="el-GR" sz="3400" dirty="0"/>
              <a:t> διακλαδίζονται μέσα στην επιδερμίδα </a:t>
            </a:r>
            <a:r>
              <a:rPr lang="el-GR" sz="3400" dirty="0" smtClean="0"/>
              <a:t>ανάμεσα </a:t>
            </a:r>
            <a:r>
              <a:rPr lang="el-GR" sz="3400" dirty="0"/>
              <a:t>στη βασική και την ακανθωτή στιβάδα, και καταλήγουν σε εγκολπώσεις των κυττάρων </a:t>
            </a:r>
            <a:r>
              <a:rPr lang="el-GR" sz="3400" dirty="0" smtClean="0"/>
              <a:t>των </a:t>
            </a:r>
            <a:r>
              <a:rPr lang="el-GR" sz="3400" dirty="0"/>
              <a:t>δυο αυτών </a:t>
            </a:r>
            <a:r>
              <a:rPr lang="el-GR" sz="3400" dirty="0" smtClean="0"/>
              <a:t>στιβάδων.</a:t>
            </a:r>
            <a:endParaRPr lang="el-GR" sz="3400" dirty="0"/>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7886741B-5B59-4363-B505-74AC5F0CF088}"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18</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68760"/>
          </a:xfrm>
        </p:spPr>
        <p:txBody>
          <a:bodyPr>
            <a:normAutofit fontScale="90000"/>
          </a:bodyPr>
          <a:lstStyle/>
          <a:p>
            <a:r>
              <a:rPr lang="el-GR" sz="2800" b="1" dirty="0" smtClean="0"/>
              <a:t> </a:t>
            </a:r>
            <a:r>
              <a:rPr lang="el-GR" sz="2200" b="1" dirty="0" smtClean="0"/>
              <a:t>ΠΑΡΑΓΩΓΗ </a:t>
            </a:r>
            <a:r>
              <a:rPr lang="el-GR" sz="2200" b="1" dirty="0"/>
              <a:t>ΚΑΙ ΑΠΟΘΗΚΕΥΣΗ ΤΗΣ </a:t>
            </a:r>
            <a:r>
              <a:rPr lang="el-GR" sz="2200" b="1" dirty="0" smtClean="0"/>
              <a:t>ΜΕΛΑΝΙΝΗΣ</a:t>
            </a:r>
            <a:r>
              <a:rPr lang="el-GR" sz="2700" b="1" dirty="0" smtClean="0"/>
              <a:t/>
            </a:r>
            <a:br>
              <a:rPr lang="el-GR" sz="2700" b="1" dirty="0" smtClean="0"/>
            </a:br>
            <a:r>
              <a:rPr lang="el-GR" sz="2700" b="1" u="sng" dirty="0" smtClean="0">
                <a:solidFill>
                  <a:srgbClr val="FFC000"/>
                </a:solidFill>
              </a:rPr>
              <a:t>16. Ποια είναι η πρώτη ύλη παραγωγής της </a:t>
            </a:r>
            <a:r>
              <a:rPr lang="el-GR" sz="2700" u="sng" dirty="0" smtClean="0">
                <a:solidFill>
                  <a:srgbClr val="FFC000"/>
                </a:solidFill>
              </a:rPr>
              <a:t>μελανίνης  και ποια της </a:t>
            </a:r>
            <a:r>
              <a:rPr lang="el-GR" sz="2700" u="sng" dirty="0" err="1" smtClean="0">
                <a:solidFill>
                  <a:srgbClr val="FFC000"/>
                </a:solidFill>
              </a:rPr>
              <a:t>φαιομελανίνης</a:t>
            </a:r>
            <a:r>
              <a:rPr lang="el-GR" sz="2700" u="sng" dirty="0" smtClean="0">
                <a:solidFill>
                  <a:srgbClr val="FFC000"/>
                </a:solidFill>
              </a:rPr>
              <a:t> και με ποιο τρόπο γίνεται η μετατροπή</a:t>
            </a:r>
            <a:r>
              <a:rPr lang="el-GR" sz="2700" dirty="0" smtClean="0">
                <a:solidFill>
                  <a:srgbClr val="FFFF00"/>
                </a:solidFill>
              </a:rPr>
              <a:t>;</a:t>
            </a:r>
            <a:endParaRPr lang="el-GR" sz="2700" dirty="0"/>
          </a:p>
        </p:txBody>
      </p:sp>
      <p:sp>
        <p:nvSpPr>
          <p:cNvPr id="3" name="2 - Θέση περιεχομένου"/>
          <p:cNvSpPr>
            <a:spLocks noGrp="1"/>
          </p:cNvSpPr>
          <p:nvPr>
            <p:ph idx="1"/>
          </p:nvPr>
        </p:nvSpPr>
        <p:spPr>
          <a:xfrm>
            <a:off x="0" y="1340768"/>
            <a:ext cx="9144000" cy="5517232"/>
          </a:xfrm>
        </p:spPr>
        <p:txBody>
          <a:bodyPr>
            <a:normAutofit fontScale="77500" lnSpcReduction="20000"/>
          </a:bodyPr>
          <a:lstStyle/>
          <a:p>
            <a:r>
              <a:rPr lang="el-GR" sz="3400" dirty="0"/>
              <a:t>Πρώτη ύλη για την </a:t>
            </a:r>
            <a:r>
              <a:rPr lang="el-GR" sz="3400" dirty="0">
                <a:solidFill>
                  <a:srgbClr val="FFFF00"/>
                </a:solidFill>
              </a:rPr>
              <a:t>παραγωγή της μελανίνης </a:t>
            </a:r>
            <a:r>
              <a:rPr lang="el-GR" sz="3400" dirty="0"/>
              <a:t>είναι το </a:t>
            </a:r>
            <a:r>
              <a:rPr lang="el-GR" sz="3400" dirty="0" err="1" smtClean="0">
                <a:solidFill>
                  <a:srgbClr val="92D050"/>
                </a:solidFill>
              </a:rPr>
              <a:t>αμινοξύ</a:t>
            </a:r>
            <a:r>
              <a:rPr lang="el-GR" sz="3400" dirty="0">
                <a:solidFill>
                  <a:srgbClr val="FFFF00"/>
                </a:solidFill>
              </a:rPr>
              <a:t>,</a:t>
            </a:r>
            <a:r>
              <a:rPr lang="el-GR" sz="3400" dirty="0" smtClean="0">
                <a:solidFill>
                  <a:srgbClr val="FFFF00"/>
                </a:solidFill>
              </a:rPr>
              <a:t> </a:t>
            </a:r>
            <a:r>
              <a:rPr lang="el-GR" sz="3400" b="1" dirty="0" err="1" smtClean="0">
                <a:solidFill>
                  <a:srgbClr val="FFFF00"/>
                </a:solidFill>
              </a:rPr>
              <a:t>τυροσίνη</a:t>
            </a:r>
            <a:r>
              <a:rPr lang="el-GR" sz="3400" dirty="0" smtClean="0"/>
              <a:t>.</a:t>
            </a:r>
          </a:p>
          <a:p>
            <a:r>
              <a:rPr lang="el-GR" sz="3400" dirty="0" smtClean="0"/>
              <a:t> </a:t>
            </a:r>
            <a:r>
              <a:rPr lang="el-GR" sz="3400" dirty="0"/>
              <a:t>Για την παραγωγή της </a:t>
            </a:r>
            <a:r>
              <a:rPr lang="el-GR" sz="3400" dirty="0" err="1">
                <a:solidFill>
                  <a:srgbClr val="FFFF00"/>
                </a:solidFill>
              </a:rPr>
              <a:t>φαιομελανίνης</a:t>
            </a:r>
            <a:r>
              <a:rPr lang="el-GR" sz="3400" dirty="0"/>
              <a:t> (μελανίνης που απαντάται στις κόκκινες τρίχες) χρησιμοποιείται ως δομικό στοιχείο το </a:t>
            </a:r>
            <a:r>
              <a:rPr lang="el-GR" sz="3400" dirty="0" err="1" smtClean="0">
                <a:solidFill>
                  <a:srgbClr val="92D050"/>
                </a:solidFill>
              </a:rPr>
              <a:t>αμινοξύ</a:t>
            </a:r>
            <a:r>
              <a:rPr lang="el-GR" sz="3400" dirty="0" smtClean="0">
                <a:solidFill>
                  <a:srgbClr val="92D050"/>
                </a:solidFill>
              </a:rPr>
              <a:t>,</a:t>
            </a:r>
            <a:r>
              <a:rPr lang="el-GR" sz="3400" dirty="0">
                <a:solidFill>
                  <a:srgbClr val="FFFF00"/>
                </a:solidFill>
              </a:rPr>
              <a:t> </a:t>
            </a:r>
            <a:r>
              <a:rPr lang="el-GR" sz="3400" dirty="0" smtClean="0">
                <a:solidFill>
                  <a:srgbClr val="FFFF00"/>
                </a:solidFill>
              </a:rPr>
              <a:t>την </a:t>
            </a:r>
            <a:r>
              <a:rPr lang="el-GR" sz="3400" b="1" dirty="0" err="1" smtClean="0">
                <a:solidFill>
                  <a:srgbClr val="FFFF00"/>
                </a:solidFill>
              </a:rPr>
              <a:t>κυστεΐνη</a:t>
            </a:r>
            <a:r>
              <a:rPr lang="el-GR" sz="3400" dirty="0"/>
              <a:t>. </a:t>
            </a:r>
            <a:endParaRPr lang="el-GR" sz="3400" dirty="0" smtClean="0"/>
          </a:p>
          <a:p>
            <a:r>
              <a:rPr lang="el-GR" sz="3400" dirty="0" smtClean="0"/>
              <a:t>Η </a:t>
            </a:r>
            <a:r>
              <a:rPr lang="el-GR" sz="3400" dirty="0"/>
              <a:t>μετατροπή της </a:t>
            </a:r>
            <a:r>
              <a:rPr lang="el-GR" sz="3400" dirty="0" err="1">
                <a:solidFill>
                  <a:srgbClr val="FFFF00"/>
                </a:solidFill>
              </a:rPr>
              <a:t>τυροσίνης</a:t>
            </a:r>
            <a:r>
              <a:rPr lang="el-GR" sz="3400" dirty="0"/>
              <a:t> σε </a:t>
            </a:r>
            <a:r>
              <a:rPr lang="el-GR" sz="3400" dirty="0">
                <a:solidFill>
                  <a:srgbClr val="FFFF00"/>
                </a:solidFill>
              </a:rPr>
              <a:t>μελανίνη</a:t>
            </a:r>
            <a:r>
              <a:rPr lang="el-GR" sz="3400" dirty="0"/>
              <a:t> καταλύεται από το ένζυμο </a:t>
            </a:r>
            <a:r>
              <a:rPr lang="el-GR" sz="3400" b="1" u="sng" dirty="0" err="1">
                <a:solidFill>
                  <a:srgbClr val="FFFF00"/>
                </a:solidFill>
              </a:rPr>
              <a:t>τυροσινάση</a:t>
            </a:r>
            <a:r>
              <a:rPr lang="el-GR" sz="3400" dirty="0"/>
              <a:t>. </a:t>
            </a:r>
            <a:r>
              <a:rPr lang="el-GR" sz="3400" dirty="0" smtClean="0"/>
              <a:t>Η </a:t>
            </a:r>
            <a:r>
              <a:rPr lang="el-GR" sz="3400" dirty="0" err="1" smtClean="0"/>
              <a:t>τυροσινάση</a:t>
            </a:r>
            <a:r>
              <a:rPr lang="el-GR" sz="3400" dirty="0"/>
              <a:t> </a:t>
            </a:r>
          </a:p>
          <a:p>
            <a:pPr marL="514350" indent="-514350">
              <a:buFont typeface="Wingdings" pitchFamily="2" charset="2"/>
              <a:buChar char="Ø"/>
            </a:pPr>
            <a:r>
              <a:rPr lang="el-GR" sz="3400" u="sng" dirty="0" smtClean="0"/>
              <a:t>συντίθεται </a:t>
            </a:r>
            <a:r>
              <a:rPr lang="el-GR" sz="3400" u="sng" dirty="0"/>
              <a:t>στα </a:t>
            </a:r>
            <a:r>
              <a:rPr lang="el-GR" sz="3400" u="sng" dirty="0" err="1"/>
              <a:t>ριβοσώματα</a:t>
            </a:r>
            <a:endParaRPr lang="el-GR" sz="3400" u="sng" dirty="0"/>
          </a:p>
          <a:p>
            <a:pPr>
              <a:buFont typeface="Wingdings" pitchFamily="2" charset="2"/>
              <a:buChar char="Ø"/>
            </a:pPr>
            <a:r>
              <a:rPr lang="el-GR" sz="3400" u="sng" dirty="0" smtClean="0"/>
              <a:t>   </a:t>
            </a:r>
            <a:r>
              <a:rPr lang="el-GR" sz="3400" u="sng" dirty="0"/>
              <a:t>μεταφέρεται στο αυλό του </a:t>
            </a:r>
            <a:r>
              <a:rPr lang="el-GR" sz="3400" u="sng" dirty="0" err="1"/>
              <a:t>ενδοπλασματικού</a:t>
            </a:r>
            <a:r>
              <a:rPr lang="el-GR" sz="3400" u="sng" dirty="0"/>
              <a:t> δικτύου των </a:t>
            </a:r>
            <a:r>
              <a:rPr lang="el-GR" sz="3400" u="sng" dirty="0" smtClean="0"/>
              <a:t>    </a:t>
            </a:r>
            <a:r>
              <a:rPr lang="el-GR" sz="3400" u="sng" dirty="0" err="1" smtClean="0"/>
              <a:t>μελανινοκυττάρων</a:t>
            </a:r>
            <a:r>
              <a:rPr lang="el-GR" sz="3400" dirty="0" smtClean="0"/>
              <a:t> </a:t>
            </a:r>
            <a:r>
              <a:rPr lang="el-GR" sz="3400" dirty="0"/>
              <a:t>και</a:t>
            </a:r>
          </a:p>
          <a:p>
            <a:pPr>
              <a:buFont typeface="Wingdings" pitchFamily="2" charset="2"/>
              <a:buChar char="Ø"/>
            </a:pPr>
            <a:r>
              <a:rPr lang="el-GR" sz="3400" dirty="0" smtClean="0"/>
              <a:t>  </a:t>
            </a:r>
            <a:r>
              <a:rPr lang="el-GR" sz="3400" u="sng" dirty="0" smtClean="0"/>
              <a:t>συσσωρεύεται </a:t>
            </a:r>
            <a:r>
              <a:rPr lang="el-GR" sz="3400" u="sng" dirty="0"/>
              <a:t>σε </a:t>
            </a:r>
            <a:r>
              <a:rPr lang="el-GR" sz="3400" u="sng" dirty="0" err="1"/>
              <a:t>κυστίδια</a:t>
            </a:r>
            <a:r>
              <a:rPr lang="el-GR" sz="3400" u="sng" dirty="0"/>
              <a:t>.</a:t>
            </a:r>
            <a:r>
              <a:rPr lang="el-GR" sz="3400" dirty="0"/>
              <a:t> </a:t>
            </a:r>
          </a:p>
          <a:p>
            <a:pPr>
              <a:buFont typeface="Wingdings" pitchFamily="2" charset="2"/>
              <a:buChar char="Ø"/>
            </a:pPr>
            <a:r>
              <a:rPr lang="el-GR" sz="3400" dirty="0" smtClean="0"/>
              <a:t>μετά από τέσσερα </a:t>
            </a:r>
            <a:r>
              <a:rPr lang="el-GR" sz="3400" dirty="0"/>
              <a:t>στάδια</a:t>
            </a:r>
            <a:r>
              <a:rPr lang="el-GR" sz="3400" dirty="0" smtClean="0"/>
              <a:t>, οδηγείται στο </a:t>
            </a:r>
            <a:r>
              <a:rPr lang="el-GR" sz="3400" dirty="0"/>
              <a:t>τελικό προϊόν, το </a:t>
            </a:r>
            <a:r>
              <a:rPr lang="el-GR" sz="3400" b="1" dirty="0">
                <a:solidFill>
                  <a:srgbClr val="FFFF00"/>
                </a:solidFill>
              </a:rPr>
              <a:t>ώριμο κοκκίο </a:t>
            </a:r>
            <a:r>
              <a:rPr lang="el-GR" sz="3400" b="1" dirty="0" smtClean="0">
                <a:solidFill>
                  <a:srgbClr val="FFFF00"/>
                </a:solidFill>
              </a:rPr>
              <a:t>μελανίνης.</a:t>
            </a:r>
            <a:endParaRPr lang="el-GR" sz="3400" dirty="0">
              <a:solidFill>
                <a:srgbClr val="FFFF00"/>
              </a:solidFill>
            </a:endParaRPr>
          </a:p>
          <a:p>
            <a:pPr>
              <a:buNone/>
            </a:pPr>
            <a:r>
              <a:rPr lang="el-GR" dirty="0"/>
              <a:t/>
            </a:r>
            <a:br>
              <a:rPr lang="el-GR" dirty="0"/>
            </a:br>
            <a:endParaRPr lang="el-GR" dirty="0"/>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2DEC8426-5CDA-4830-9FBD-0EFA328BEAE0}"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19</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a:solidFill>
            <a:schemeClr val="bg2"/>
          </a:solidFill>
        </p:spPr>
        <p:txBody>
          <a:bodyPr>
            <a:normAutofit/>
          </a:bodyPr>
          <a:lstStyle/>
          <a:p>
            <a:r>
              <a:rPr lang="el-GR" sz="2800" b="1" dirty="0" smtClean="0"/>
              <a:t>ΜΑΘΗΜΑ 1</a:t>
            </a:r>
            <a:r>
              <a:rPr lang="el-GR" sz="2800" b="1" baseline="30000" dirty="0" smtClean="0"/>
              <a:t>ο</a:t>
            </a:r>
            <a:r>
              <a:rPr lang="el-GR" sz="2800" b="1" dirty="0" smtClean="0"/>
              <a:t> : ΤΟ ΔΕΡΜΑ </a:t>
            </a:r>
            <a:r>
              <a:rPr lang="en-US" sz="2800" b="1" dirty="0" smtClean="0"/>
              <a:t/>
            </a:r>
            <a:br>
              <a:rPr lang="en-US" sz="2800" b="1" dirty="0" smtClean="0"/>
            </a:br>
            <a:r>
              <a:rPr lang="el-GR" sz="3600" b="1" u="sng" dirty="0" smtClean="0">
                <a:solidFill>
                  <a:srgbClr val="FFC000"/>
                </a:solidFill>
              </a:rPr>
              <a:t>1. Τι είναι το δέρμα;</a:t>
            </a:r>
            <a:endParaRPr lang="el-GR" sz="3600" b="1" u="sng" dirty="0">
              <a:solidFill>
                <a:srgbClr val="FFC000"/>
              </a:solidFill>
            </a:endParaRPr>
          </a:p>
        </p:txBody>
      </p:sp>
      <p:sp>
        <p:nvSpPr>
          <p:cNvPr id="3" name="2 - Θέση περιεχομένου"/>
          <p:cNvSpPr>
            <a:spLocks noGrp="1"/>
          </p:cNvSpPr>
          <p:nvPr>
            <p:ph idx="1"/>
          </p:nvPr>
        </p:nvSpPr>
        <p:spPr>
          <a:xfrm>
            <a:off x="0" y="1124744"/>
            <a:ext cx="9144000" cy="5733256"/>
          </a:xfrm>
          <a:solidFill>
            <a:schemeClr val="bg2"/>
          </a:solidFill>
        </p:spPr>
        <p:txBody>
          <a:bodyPr>
            <a:normAutofit/>
          </a:bodyPr>
          <a:lstStyle/>
          <a:p>
            <a:r>
              <a:rPr lang="el-GR" dirty="0" smtClean="0"/>
              <a:t>Είναι όργανο που αποτελείται από </a:t>
            </a:r>
            <a:r>
              <a:rPr lang="el-GR" b="1" dirty="0" smtClean="0"/>
              <a:t>επιθηλιακό ιστό</a:t>
            </a:r>
            <a:r>
              <a:rPr lang="el-GR" dirty="0" smtClean="0"/>
              <a:t>, ο οποίος διακρίνεται σε </a:t>
            </a:r>
            <a:r>
              <a:rPr lang="el-GR" u="sng" dirty="0" smtClean="0"/>
              <a:t>καλυπτήριο</a:t>
            </a:r>
            <a:r>
              <a:rPr lang="el-GR" dirty="0" smtClean="0"/>
              <a:t> και </a:t>
            </a:r>
            <a:r>
              <a:rPr lang="en-US" dirty="0" smtClean="0"/>
              <a:t> </a:t>
            </a:r>
            <a:r>
              <a:rPr lang="el-GR" u="sng" dirty="0" smtClean="0"/>
              <a:t>αδενικό</a:t>
            </a:r>
            <a:r>
              <a:rPr lang="el-GR" dirty="0" smtClean="0"/>
              <a:t> επιθήλιο.</a:t>
            </a:r>
            <a:endParaRPr lang="en-US" dirty="0" smtClean="0"/>
          </a:p>
          <a:p>
            <a:pPr>
              <a:buNone/>
            </a:pPr>
            <a:r>
              <a:rPr lang="el-GR" dirty="0" smtClean="0"/>
              <a:t>Το </a:t>
            </a:r>
            <a:r>
              <a:rPr lang="el-GR" dirty="0"/>
              <a:t>δέρμα είναι το μεγαλύτερο ανθρώπινο όργανο, τόσο ως προς το βάρος του όσο και </a:t>
            </a:r>
            <a:r>
              <a:rPr lang="el-GR" dirty="0" smtClean="0"/>
              <a:t>ως </a:t>
            </a:r>
            <a:r>
              <a:rPr lang="el-GR" dirty="0"/>
              <a:t>προς την επιφάνεια σώματος που καλύπτει. </a:t>
            </a:r>
            <a:endParaRPr lang="el-GR" dirty="0" smtClean="0"/>
          </a:p>
          <a:p>
            <a:r>
              <a:rPr lang="el-GR" dirty="0" smtClean="0"/>
              <a:t>Έχει έκταση: 2 περίπου τετραγωνικά μέτρα </a:t>
            </a:r>
          </a:p>
          <a:p>
            <a:r>
              <a:rPr lang="el-GR" dirty="0" smtClean="0"/>
              <a:t>Βάρος: 4,5-5 κιλά</a:t>
            </a:r>
          </a:p>
          <a:p>
            <a:r>
              <a:rPr lang="el-GR" dirty="0" smtClean="0"/>
              <a:t>Πάχος: 0,5 έως 4 χιλιοστά.</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DF48ED34-EDE1-462E-A4CE-D036ED84C1D7}"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Ορθογώνιο"/>
          <p:cNvSpPr/>
          <p:nvPr/>
        </p:nvSpPr>
        <p:spPr>
          <a:xfrm>
            <a:off x="0" y="0"/>
            <a:ext cx="9144000" cy="6524863"/>
          </a:xfrm>
          <a:prstGeom prst="rect">
            <a:avLst/>
          </a:prstGeom>
        </p:spPr>
        <p:txBody>
          <a:bodyPr wrap="square">
            <a:spAutoFit/>
          </a:bodyPr>
          <a:lstStyle/>
          <a:p>
            <a:r>
              <a:rPr lang="el-GR" sz="2800" u="sng" dirty="0" smtClean="0">
                <a:solidFill>
                  <a:srgbClr val="FFC000"/>
                </a:solidFill>
              </a:rPr>
              <a:t>17.Σε ποιους παράγοντες οφείλεται το </a:t>
            </a:r>
            <a:r>
              <a:rPr lang="el-GR" sz="2800" u="sng" dirty="0">
                <a:solidFill>
                  <a:srgbClr val="FFC000"/>
                </a:solidFill>
              </a:rPr>
              <a:t>χρώμα του </a:t>
            </a:r>
            <a:r>
              <a:rPr lang="el-GR" sz="2800" u="sng" dirty="0" smtClean="0">
                <a:solidFill>
                  <a:srgbClr val="FFC000"/>
                </a:solidFill>
              </a:rPr>
              <a:t>δέρματος;</a:t>
            </a:r>
          </a:p>
          <a:p>
            <a:pPr>
              <a:buFont typeface="Arial" pitchFamily="34" charset="0"/>
              <a:buChar char="•"/>
            </a:pPr>
            <a:r>
              <a:rPr lang="el-GR" sz="2400" b="1" dirty="0" smtClean="0">
                <a:solidFill>
                  <a:srgbClr val="FFFF00"/>
                </a:solidFill>
              </a:rPr>
              <a:t> </a:t>
            </a:r>
            <a:r>
              <a:rPr lang="el-GR" sz="2400" b="1" dirty="0" smtClean="0"/>
              <a:t>στην περιεκτικότητά </a:t>
            </a:r>
            <a:r>
              <a:rPr lang="el-GR" sz="2400" b="1" dirty="0"/>
              <a:t>του σε μελανίνη και καροτένιο</a:t>
            </a:r>
            <a:endParaRPr lang="el-GR" sz="2400" dirty="0"/>
          </a:p>
          <a:p>
            <a:pPr>
              <a:buFont typeface="Arial" pitchFamily="34" charset="0"/>
              <a:buChar char="•"/>
            </a:pPr>
            <a:r>
              <a:rPr lang="el-GR" sz="2400" dirty="0"/>
              <a:t> </a:t>
            </a:r>
            <a:r>
              <a:rPr lang="el-GR" sz="2400" b="1" dirty="0" smtClean="0"/>
              <a:t>στον αριθμός των </a:t>
            </a:r>
            <a:r>
              <a:rPr lang="el-GR" sz="2400" b="1" dirty="0"/>
              <a:t>αγγείων στο χόριο</a:t>
            </a:r>
            <a:endParaRPr lang="el-GR" sz="2400" dirty="0"/>
          </a:p>
          <a:p>
            <a:pPr>
              <a:buFont typeface="Arial" pitchFamily="34" charset="0"/>
              <a:buChar char="•"/>
            </a:pPr>
            <a:r>
              <a:rPr lang="el-GR" sz="2400" b="1" dirty="0" smtClean="0"/>
              <a:t> στο </a:t>
            </a:r>
            <a:r>
              <a:rPr lang="el-GR" sz="2400" b="1" dirty="0"/>
              <a:t>χρώμα του αίματος που ρέει σε αυτά.</a:t>
            </a:r>
            <a:endParaRPr lang="el-GR" sz="2400" dirty="0"/>
          </a:p>
          <a:p>
            <a:r>
              <a:rPr lang="el-GR" sz="2400" dirty="0" smtClean="0"/>
              <a:t>  Τα </a:t>
            </a:r>
            <a:r>
              <a:rPr lang="el-GR" sz="2400" dirty="0" err="1" smtClean="0"/>
              <a:t>μελανινοκύτταρα</a:t>
            </a:r>
            <a:r>
              <a:rPr lang="el-GR" sz="2400" dirty="0" smtClean="0"/>
              <a:t> δεν κατανέμονται τυχαία μεταξύ των </a:t>
            </a:r>
            <a:r>
              <a:rPr lang="el-GR" sz="2400" dirty="0" err="1" smtClean="0"/>
              <a:t>κερατινοκυττάρων</a:t>
            </a:r>
            <a:r>
              <a:rPr lang="el-GR" sz="2400" dirty="0" smtClean="0"/>
              <a:t>, αλλά βάσει κάποιου </a:t>
            </a:r>
            <a:r>
              <a:rPr lang="el-GR" sz="2400" b="1" dirty="0" smtClean="0"/>
              <a:t>προτύπου κατανομής</a:t>
            </a:r>
            <a:r>
              <a:rPr lang="el-GR" sz="2400" dirty="0" smtClean="0"/>
              <a:t>.  </a:t>
            </a:r>
          </a:p>
          <a:p>
            <a:r>
              <a:rPr lang="el-GR" sz="2400" dirty="0" smtClean="0"/>
              <a:t> </a:t>
            </a:r>
            <a:r>
              <a:rPr lang="el-GR" sz="2400" dirty="0" smtClean="0">
                <a:solidFill>
                  <a:srgbClr val="FFC000"/>
                </a:solidFill>
              </a:rPr>
              <a:t>18. </a:t>
            </a:r>
            <a:r>
              <a:rPr lang="el-GR" sz="2800" u="sng" dirty="0" smtClean="0">
                <a:solidFill>
                  <a:srgbClr val="FFC000"/>
                </a:solidFill>
              </a:rPr>
              <a:t>Που οφείλεται  η </a:t>
            </a:r>
            <a:r>
              <a:rPr lang="el-GR" sz="2800" u="sng" dirty="0">
                <a:solidFill>
                  <a:srgbClr val="FFC000"/>
                </a:solidFill>
              </a:rPr>
              <a:t>διαφορά στο χρώμα του δέρματος </a:t>
            </a:r>
            <a:r>
              <a:rPr lang="el-GR" sz="2400" u="sng" dirty="0" smtClean="0">
                <a:solidFill>
                  <a:srgbClr val="FFC000"/>
                </a:solidFill>
              </a:rPr>
              <a:t>;</a:t>
            </a:r>
          </a:p>
          <a:p>
            <a:r>
              <a:rPr lang="el-GR" sz="2400" dirty="0" smtClean="0"/>
              <a:t>Οφείλεται </a:t>
            </a:r>
            <a:r>
              <a:rPr lang="el-GR" sz="2400" dirty="0"/>
              <a:t>κυρίως σε διαφορές στον αριθμό των κοκκίων μελανίνης στα </a:t>
            </a:r>
            <a:r>
              <a:rPr lang="el-GR" sz="2400" dirty="0" err="1"/>
              <a:t>κερατινοκύτταρα</a:t>
            </a:r>
            <a:r>
              <a:rPr lang="el-GR" sz="2400" dirty="0" smtClean="0"/>
              <a:t>.</a:t>
            </a:r>
          </a:p>
          <a:p>
            <a:r>
              <a:rPr lang="el-GR" sz="2800" u="sng" dirty="0" smtClean="0">
                <a:solidFill>
                  <a:srgbClr val="FFC000"/>
                </a:solidFill>
              </a:rPr>
              <a:t>19.Σε τι οφείλεται το σκούρο χρώμα του δέρματος μετά από έκθεση στην ηλιακή ακτινοβολία ;</a:t>
            </a:r>
            <a:endParaRPr lang="el-GR" sz="2800" u="sng" dirty="0">
              <a:solidFill>
                <a:srgbClr val="FFC000"/>
              </a:solidFill>
            </a:endParaRPr>
          </a:p>
          <a:p>
            <a:r>
              <a:rPr lang="el-GR" sz="2400" dirty="0"/>
              <a:t>Το σκούρο χρώμα του δέρματος μετά από έκθεση στην ηλιακή ακτινοβολία </a:t>
            </a:r>
            <a:r>
              <a:rPr lang="el-GR" sz="2400" dirty="0" smtClean="0"/>
              <a:t>είναι </a:t>
            </a:r>
            <a:r>
              <a:rPr lang="el-GR" sz="2400" dirty="0"/>
              <a:t>το αποτέλεσμα του ότι </a:t>
            </a:r>
            <a:endParaRPr lang="el-GR" sz="2400" dirty="0" smtClean="0"/>
          </a:p>
          <a:p>
            <a:pPr marL="457200" indent="-457200">
              <a:buAutoNum type="arabicParenR"/>
            </a:pPr>
            <a:r>
              <a:rPr lang="el-GR" sz="2400" dirty="0" smtClean="0"/>
              <a:t>η </a:t>
            </a:r>
            <a:r>
              <a:rPr lang="el-GR" sz="2400" dirty="0"/>
              <a:t>προϋπάρχουσα μελανίνη γίνεται πιο </a:t>
            </a:r>
            <a:r>
              <a:rPr lang="el-GR" sz="2400" dirty="0" err="1"/>
              <a:t>σκούρη</a:t>
            </a:r>
            <a:r>
              <a:rPr lang="el-GR" sz="2400" dirty="0"/>
              <a:t> και μεταφέρεται γρηγορότερα στα </a:t>
            </a:r>
            <a:r>
              <a:rPr lang="el-GR" sz="2400" dirty="0" err="1"/>
              <a:t>μελανινοκύτταρα</a:t>
            </a:r>
            <a:r>
              <a:rPr lang="el-GR" sz="2400" dirty="0"/>
              <a:t> </a:t>
            </a:r>
            <a:endParaRPr lang="el-GR" sz="2400" dirty="0" smtClean="0"/>
          </a:p>
          <a:p>
            <a:pPr marL="457200" indent="-457200">
              <a:buAutoNum type="arabicParenR"/>
            </a:pPr>
            <a:r>
              <a:rPr lang="el-GR" sz="2400" dirty="0" smtClean="0"/>
              <a:t>ο </a:t>
            </a:r>
            <a:r>
              <a:rPr lang="el-GR" sz="2400" dirty="0"/>
              <a:t>ρυθμός σύνθεσης μελανίνης στα </a:t>
            </a:r>
            <a:r>
              <a:rPr lang="el-GR" sz="2400" dirty="0" err="1"/>
              <a:t>μελανινοκύτταρα</a:t>
            </a:r>
            <a:r>
              <a:rPr lang="el-GR" sz="2400" dirty="0"/>
              <a:t> επιταχύνεται.</a:t>
            </a:r>
          </a:p>
          <a:p>
            <a:r>
              <a:rPr lang="el-GR" dirty="0"/>
              <a:t> </a:t>
            </a: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ημερομηνίας"/>
          <p:cNvSpPr>
            <a:spLocks noGrp="1"/>
          </p:cNvSpPr>
          <p:nvPr>
            <p:ph type="dt" sz="half" idx="10"/>
          </p:nvPr>
        </p:nvSpPr>
        <p:spPr/>
        <p:txBody>
          <a:bodyPr/>
          <a:lstStyle/>
          <a:p>
            <a:fld id="{76EF7DD9-72E5-4AF2-9846-86E9691B9B0A}" type="datetime1">
              <a:rPr lang="el-GR" smtClean="0"/>
              <a:pPr/>
              <a:t>6/12/2014</a:t>
            </a:fld>
            <a:endParaRPr lang="el-GR"/>
          </a:p>
        </p:txBody>
      </p:sp>
      <p:sp>
        <p:nvSpPr>
          <p:cNvPr id="5" name="4 - Θέση αριθμού διαφάνειας"/>
          <p:cNvSpPr>
            <a:spLocks noGrp="1"/>
          </p:cNvSpPr>
          <p:nvPr>
            <p:ph type="sldNum" sz="quarter" idx="12"/>
          </p:nvPr>
        </p:nvSpPr>
        <p:spPr/>
        <p:txBody>
          <a:bodyPr/>
          <a:lstStyle/>
          <a:p>
            <a:fld id="{E4D9FCAE-42D1-4E40-8D2D-229BA24A834B}" type="slidenum">
              <a:rPr lang="el-GR" smtClean="0"/>
              <a:pPr/>
              <a:t>20</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8686800" cy="792088"/>
          </a:xfrm>
        </p:spPr>
        <p:txBody>
          <a:bodyPr>
            <a:normAutofit fontScale="90000"/>
          </a:bodyPr>
          <a:lstStyle/>
          <a:p>
            <a:pPr algn="l"/>
            <a:r>
              <a:rPr lang="el-GR" sz="2800" b="1" u="sng" dirty="0" smtClean="0"/>
              <a:t>20.Τι γνωρίζετε για τα                               21. Τι γνωρίζετε για τα </a:t>
            </a:r>
            <a:br>
              <a:rPr lang="el-GR" sz="2800" b="1" u="sng" dirty="0" smtClean="0"/>
            </a:br>
            <a:r>
              <a:rPr lang="el-GR" sz="2800" b="1" dirty="0" smtClean="0"/>
              <a:t>ΚΥΤΤΑΡΑ </a:t>
            </a:r>
            <a:r>
              <a:rPr lang="en-US" sz="2800" b="1" dirty="0" smtClean="0"/>
              <a:t>LANGERHANS</a:t>
            </a:r>
            <a:r>
              <a:rPr lang="el-GR" sz="2800" dirty="0" smtClean="0">
                <a:solidFill>
                  <a:srgbClr val="FFFF00"/>
                </a:solidFill>
              </a:rPr>
              <a:t> ;                                   </a:t>
            </a:r>
            <a:r>
              <a:rPr lang="el-GR" sz="2800" b="1" dirty="0" smtClean="0"/>
              <a:t>ΚΥΤΤΑΡΑ </a:t>
            </a:r>
            <a:r>
              <a:rPr lang="en-US" sz="2800" b="1" dirty="0" smtClean="0"/>
              <a:t>MERKEL</a:t>
            </a:r>
            <a:r>
              <a:rPr lang="el-GR" sz="2800" b="1" dirty="0" smtClean="0"/>
              <a:t>;</a:t>
            </a:r>
            <a:r>
              <a:rPr lang="el-GR" sz="2800" dirty="0" smtClean="0">
                <a:solidFill>
                  <a:srgbClr val="FFFF00"/>
                </a:solidFill>
              </a:rPr>
              <a:t/>
            </a:r>
            <a:br>
              <a:rPr lang="el-GR" sz="2800" dirty="0" smtClean="0">
                <a:solidFill>
                  <a:srgbClr val="FFFF00"/>
                </a:solidFill>
              </a:rPr>
            </a:br>
            <a:endParaRPr lang="el-GR" sz="2800" dirty="0"/>
          </a:p>
        </p:txBody>
      </p:sp>
      <p:sp>
        <p:nvSpPr>
          <p:cNvPr id="3" name="2 - Θέση περιεχομένου"/>
          <p:cNvSpPr>
            <a:spLocks noGrp="1"/>
          </p:cNvSpPr>
          <p:nvPr>
            <p:ph sz="half" idx="1"/>
          </p:nvPr>
        </p:nvSpPr>
        <p:spPr>
          <a:xfrm>
            <a:off x="0" y="980728"/>
            <a:ext cx="4495800" cy="5145435"/>
          </a:xfrm>
        </p:spPr>
        <p:txBody>
          <a:bodyPr>
            <a:normAutofit fontScale="85000" lnSpcReduction="10000"/>
          </a:bodyPr>
          <a:lstStyle/>
          <a:p>
            <a:pPr>
              <a:buFont typeface="Wingdings" pitchFamily="2" charset="2"/>
              <a:buChar char="ü"/>
            </a:pPr>
            <a:r>
              <a:rPr lang="el-GR" dirty="0" smtClean="0"/>
              <a:t>έχουν σχήμα αστεροειδές  </a:t>
            </a:r>
          </a:p>
          <a:p>
            <a:pPr>
              <a:buFont typeface="Wingdings" pitchFamily="2" charset="2"/>
              <a:buChar char="ü"/>
            </a:pPr>
            <a:r>
              <a:rPr lang="el-GR" dirty="0" smtClean="0"/>
              <a:t>βρίσκονται κυρίως στην ακανθωτή στιβάδα. </a:t>
            </a:r>
          </a:p>
          <a:p>
            <a:pPr>
              <a:buFont typeface="Wingdings" pitchFamily="2" charset="2"/>
              <a:buChar char="ü"/>
            </a:pPr>
            <a:r>
              <a:rPr lang="el-GR" dirty="0" smtClean="0"/>
              <a:t>παράγονται στο μυελό των οστών </a:t>
            </a:r>
          </a:p>
          <a:p>
            <a:pPr>
              <a:buFont typeface="Wingdings" pitchFamily="2" charset="2"/>
              <a:buChar char="ü"/>
            </a:pPr>
            <a:r>
              <a:rPr lang="el-GR" dirty="0" smtClean="0"/>
              <a:t> μεταφέρονται στο δέρμα με την κυκλοφορία του αίματος. </a:t>
            </a:r>
          </a:p>
          <a:p>
            <a:pPr>
              <a:buFont typeface="Wingdings" pitchFamily="2" charset="2"/>
              <a:buChar char="ü"/>
            </a:pPr>
            <a:r>
              <a:rPr lang="el-GR" dirty="0" smtClean="0"/>
              <a:t>Η λειτουργία τους είναι η </a:t>
            </a:r>
            <a:r>
              <a:rPr lang="el-GR" b="1" dirty="0" err="1" smtClean="0"/>
              <a:t>αντιγονική</a:t>
            </a:r>
            <a:r>
              <a:rPr lang="el-GR" b="1" dirty="0" smtClean="0"/>
              <a:t> παρουσίαση (</a:t>
            </a:r>
            <a:r>
              <a:rPr lang="el-GR" dirty="0" smtClean="0"/>
              <a:t>δέσμευση, επεξεργασία και παρουσίαση στα Τ-λεμφοκύτταρα αντιγόνων). Είναι δηλαδή κύτταρα του </a:t>
            </a:r>
            <a:r>
              <a:rPr lang="el-GR" b="1" dirty="0" smtClean="0">
                <a:solidFill>
                  <a:srgbClr val="FFFF00"/>
                </a:solidFill>
              </a:rPr>
              <a:t>ανοσοποιητικού συστήματος.</a:t>
            </a:r>
            <a:endParaRPr lang="el-GR" dirty="0" smtClean="0">
              <a:solidFill>
                <a:srgbClr val="FFFF00"/>
              </a:solidFill>
            </a:endParaRPr>
          </a:p>
          <a:p>
            <a:endParaRPr lang="el-GR" dirty="0"/>
          </a:p>
        </p:txBody>
      </p:sp>
      <p:sp>
        <p:nvSpPr>
          <p:cNvPr id="4" name="3 - Θέση περιεχομένου"/>
          <p:cNvSpPr>
            <a:spLocks noGrp="1"/>
          </p:cNvSpPr>
          <p:nvPr>
            <p:ph sz="half" idx="2"/>
          </p:nvPr>
        </p:nvSpPr>
        <p:spPr>
          <a:xfrm>
            <a:off x="4644008" y="980728"/>
            <a:ext cx="4248472" cy="5400600"/>
          </a:xfrm>
        </p:spPr>
        <p:txBody>
          <a:bodyPr>
            <a:normAutofit fontScale="85000" lnSpcReduction="10000"/>
          </a:bodyPr>
          <a:lstStyle/>
          <a:p>
            <a:pPr>
              <a:buFont typeface="Wingdings" pitchFamily="2" charset="2"/>
              <a:buChar char="ü"/>
            </a:pPr>
            <a:r>
              <a:rPr lang="el-GR" dirty="0" smtClean="0"/>
              <a:t>εντοπίζονται κυρίως στο παχύ δέρμα (στις παλάμες και τα πέλματα) πάνω στη βασική στιβάδα. </a:t>
            </a:r>
          </a:p>
          <a:p>
            <a:pPr>
              <a:buFont typeface="Wingdings" pitchFamily="2" charset="2"/>
              <a:buChar char="ü"/>
            </a:pPr>
            <a:r>
              <a:rPr lang="el-GR" dirty="0" smtClean="0"/>
              <a:t>Περιέχουν κοκκία στο κυτταρόπλασμά τους.</a:t>
            </a:r>
          </a:p>
          <a:p>
            <a:pPr>
              <a:buFont typeface="Wingdings" pitchFamily="2" charset="2"/>
              <a:buChar char="ü"/>
            </a:pPr>
            <a:r>
              <a:rPr lang="el-GR" dirty="0" smtClean="0"/>
              <a:t>Στη βάση τους υπάρχουν </a:t>
            </a:r>
            <a:r>
              <a:rPr lang="el-GR" b="1" dirty="0" smtClean="0"/>
              <a:t>ελεύθερες νευρικές απολήξεις,</a:t>
            </a:r>
            <a:r>
              <a:rPr lang="el-GR" dirty="0" smtClean="0"/>
              <a:t> που σχηματίζουν ένα </a:t>
            </a:r>
            <a:r>
              <a:rPr lang="el-GR" dirty="0" err="1" smtClean="0"/>
              <a:t>διατεταμένο</a:t>
            </a:r>
            <a:r>
              <a:rPr lang="el-GR" dirty="0" smtClean="0"/>
              <a:t> τελικό δίσκο. </a:t>
            </a:r>
          </a:p>
          <a:p>
            <a:pPr>
              <a:buFont typeface="Wingdings" pitchFamily="2" charset="2"/>
              <a:buChar char="ü"/>
            </a:pPr>
            <a:r>
              <a:rPr lang="el-GR" dirty="0" smtClean="0"/>
              <a:t>Τα κύτταρα αυτά χρησιμεύουν ως  </a:t>
            </a:r>
            <a:r>
              <a:rPr lang="el-GR" b="1" dirty="0" smtClean="0">
                <a:solidFill>
                  <a:srgbClr val="FFFF00"/>
                </a:solidFill>
              </a:rPr>
              <a:t>υποδοχείς μηχανικών ερεθισμάτων</a:t>
            </a:r>
            <a:r>
              <a:rPr lang="el-GR" b="1" dirty="0" smtClean="0"/>
              <a:t>.</a:t>
            </a:r>
            <a:endParaRPr lang="el-GR" dirty="0" smtClean="0"/>
          </a:p>
          <a:p>
            <a:endParaRPr lang="el-GR" dirty="0"/>
          </a:p>
        </p:txBody>
      </p:sp>
      <p:sp>
        <p:nvSpPr>
          <p:cNvPr id="5" name="4 - Θέση ημερομηνίας"/>
          <p:cNvSpPr>
            <a:spLocks noGrp="1"/>
          </p:cNvSpPr>
          <p:nvPr>
            <p:ph type="dt" sz="half" idx="10"/>
          </p:nvPr>
        </p:nvSpPr>
        <p:spPr/>
        <p:txBody>
          <a:bodyPr/>
          <a:lstStyle/>
          <a:p>
            <a:fld id="{6EF92D3B-7117-4287-B146-52A26A1C362E}" type="datetime1">
              <a:rPr lang="el-GR" smtClean="0"/>
              <a:pPr/>
              <a:t>6/12/2014</a:t>
            </a:fld>
            <a:endParaRPr lang="el-GR"/>
          </a:p>
        </p:txBody>
      </p:sp>
      <p:sp>
        <p:nvSpPr>
          <p:cNvPr id="6" name="5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7" name="6 - Θέση αριθμού διαφάνειας"/>
          <p:cNvSpPr>
            <a:spLocks noGrp="1"/>
          </p:cNvSpPr>
          <p:nvPr>
            <p:ph type="sldNum" sz="quarter" idx="12"/>
          </p:nvPr>
        </p:nvSpPr>
        <p:spPr/>
        <p:txBody>
          <a:bodyPr/>
          <a:lstStyle/>
          <a:p>
            <a:fld id="{E4D9FCAE-42D1-4E40-8D2D-229BA24A834B}" type="slidenum">
              <a:rPr lang="el-GR" smtClean="0"/>
              <a:pPr/>
              <a:t>21</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20688"/>
            <a:ext cx="3419872" cy="576064"/>
          </a:xfrm>
        </p:spPr>
        <p:txBody>
          <a:bodyPr>
            <a:normAutofit fontScale="90000"/>
          </a:bodyPr>
          <a:lstStyle/>
          <a:p>
            <a:r>
              <a:rPr lang="el-GR" sz="2700" u="sng" dirty="0" smtClean="0">
                <a:solidFill>
                  <a:srgbClr val="FFC000"/>
                </a:solidFill>
              </a:rPr>
              <a:t>22</a:t>
            </a:r>
            <a:r>
              <a:rPr lang="el-GR" sz="2200" u="sng" dirty="0" smtClean="0">
                <a:solidFill>
                  <a:srgbClr val="FFC000"/>
                </a:solidFill>
              </a:rPr>
              <a:t>. Που βρίσκεται η ΔΕΡΜΙΔΑ ή ΧΟΡΙΟ και ποια τα χαρακτηριστικά του;</a:t>
            </a:r>
            <a:endParaRPr lang="el-GR" sz="2200" u="sng" dirty="0">
              <a:solidFill>
                <a:srgbClr val="FFC000"/>
              </a:solidFill>
            </a:endParaRPr>
          </a:p>
        </p:txBody>
      </p:sp>
      <p:sp>
        <p:nvSpPr>
          <p:cNvPr id="3" name="2 - Θέση περιεχομένου"/>
          <p:cNvSpPr>
            <a:spLocks noGrp="1"/>
          </p:cNvSpPr>
          <p:nvPr>
            <p:ph idx="1"/>
          </p:nvPr>
        </p:nvSpPr>
        <p:spPr>
          <a:xfrm>
            <a:off x="3575050" y="0"/>
            <a:ext cx="5568950" cy="6858000"/>
          </a:xfrm>
        </p:spPr>
        <p:txBody>
          <a:bodyPr>
            <a:normAutofit fontScale="70000" lnSpcReduction="20000"/>
          </a:bodyPr>
          <a:lstStyle/>
          <a:p>
            <a:pPr>
              <a:buNone/>
            </a:pPr>
            <a:r>
              <a:rPr lang="el-GR" b="1" u="sng" dirty="0" smtClean="0">
                <a:solidFill>
                  <a:srgbClr val="FFC000"/>
                </a:solidFill>
              </a:rPr>
              <a:t>23.Ποιες είναι οι δυο στιβάδες που παρουσιάζει το χόριο;</a:t>
            </a:r>
          </a:p>
          <a:p>
            <a:pPr>
              <a:buNone/>
            </a:pPr>
            <a:endParaRPr lang="el-GR" u="sng" dirty="0" smtClean="0"/>
          </a:p>
          <a:p>
            <a:r>
              <a:rPr lang="el-GR" dirty="0" smtClean="0"/>
              <a:t>Τη </a:t>
            </a:r>
            <a:r>
              <a:rPr lang="el-GR" b="1" dirty="0" err="1" smtClean="0">
                <a:solidFill>
                  <a:srgbClr val="FFFF00"/>
                </a:solidFill>
              </a:rPr>
              <a:t>θηλώδη</a:t>
            </a:r>
            <a:r>
              <a:rPr lang="el-GR" b="1" dirty="0" smtClean="0"/>
              <a:t>,</a:t>
            </a:r>
            <a:r>
              <a:rPr lang="el-GR" dirty="0" smtClean="0"/>
              <a:t> που βρίσκεται προς τα επάνω σε επαφή με την επιδερμίδα, </a:t>
            </a:r>
          </a:p>
          <a:p>
            <a:r>
              <a:rPr lang="el-GR" dirty="0" smtClean="0"/>
              <a:t>Τη  </a:t>
            </a:r>
            <a:r>
              <a:rPr lang="el-GR" b="1" dirty="0" smtClean="0">
                <a:solidFill>
                  <a:srgbClr val="FFFF00"/>
                </a:solidFill>
              </a:rPr>
              <a:t>δικτυωτή</a:t>
            </a:r>
            <a:r>
              <a:rPr lang="el-GR" b="1" dirty="0" smtClean="0"/>
              <a:t>,</a:t>
            </a:r>
            <a:r>
              <a:rPr lang="el-GR" dirty="0" smtClean="0"/>
              <a:t> που είναι παχύτερη και μεταπίπτει στην </a:t>
            </a:r>
            <a:r>
              <a:rPr lang="el-GR" dirty="0" err="1" smtClean="0">
                <a:solidFill>
                  <a:srgbClr val="FFFF00"/>
                </a:solidFill>
              </a:rPr>
              <a:t>υποδερμίδα</a:t>
            </a:r>
            <a:r>
              <a:rPr lang="el-GR" dirty="0" smtClean="0"/>
              <a:t>.</a:t>
            </a:r>
          </a:p>
          <a:p>
            <a:pPr>
              <a:buNone/>
            </a:pPr>
            <a:r>
              <a:rPr lang="el-GR" dirty="0" smtClean="0"/>
              <a:t>Η επιφάνεια του χορίου είναι πολύ ανώμαλη και εμφανίζει πολλές </a:t>
            </a:r>
            <a:r>
              <a:rPr lang="el-GR" dirty="0" err="1" smtClean="0">
                <a:solidFill>
                  <a:srgbClr val="FFFF00"/>
                </a:solidFill>
              </a:rPr>
              <a:t>προσεκβολές</a:t>
            </a:r>
            <a:r>
              <a:rPr lang="el-GR" dirty="0" smtClean="0">
                <a:solidFill>
                  <a:srgbClr val="FFFF00"/>
                </a:solidFill>
              </a:rPr>
              <a:t> </a:t>
            </a:r>
            <a:r>
              <a:rPr lang="el-GR" b="1" dirty="0" smtClean="0">
                <a:solidFill>
                  <a:srgbClr val="FFFF00"/>
                </a:solidFill>
              </a:rPr>
              <a:t>(θηλές του χορίου),</a:t>
            </a:r>
            <a:r>
              <a:rPr lang="el-GR" dirty="0" smtClean="0"/>
              <a:t> οι οποίες συνδυάζονται </a:t>
            </a:r>
            <a:r>
              <a:rPr lang="el-GR" dirty="0" err="1" smtClean="0"/>
              <a:t>δακτυλοειδώς</a:t>
            </a:r>
            <a:r>
              <a:rPr lang="el-GR" dirty="0" smtClean="0"/>
              <a:t> με αντίστοιχες καταδύσεις της επιδερμίδας.</a:t>
            </a:r>
          </a:p>
          <a:p>
            <a:pPr>
              <a:buNone/>
            </a:pPr>
            <a:r>
              <a:rPr lang="el-GR" dirty="0" smtClean="0"/>
              <a:t> Οι θηλές του χορίου είναι πολλές σε δέρμα που δέχεται συχνότερα πίεση. Όταν ενωθούν οι θηλές σχηματίζουν τις </a:t>
            </a:r>
            <a:r>
              <a:rPr lang="el-GR" dirty="0" smtClean="0">
                <a:solidFill>
                  <a:srgbClr val="FFFF00"/>
                </a:solidFill>
              </a:rPr>
              <a:t>δερματικές ακρολοφίες </a:t>
            </a:r>
            <a:r>
              <a:rPr lang="el-GR" dirty="0" smtClean="0"/>
              <a:t>(παλάμη- πέλμα).</a:t>
            </a:r>
          </a:p>
          <a:p>
            <a:r>
              <a:rPr lang="el-GR" u="sng" dirty="0" smtClean="0"/>
              <a:t>Οι 2 στιβάδες του χορίου απαρτίζονται</a:t>
            </a:r>
            <a:r>
              <a:rPr lang="el-GR" dirty="0" smtClean="0"/>
              <a:t>:</a:t>
            </a:r>
          </a:p>
          <a:p>
            <a:r>
              <a:rPr lang="el-GR" dirty="0" smtClean="0"/>
              <a:t>Α. τη μεσοκυττάρια ουσία:</a:t>
            </a:r>
          </a:p>
          <a:p>
            <a:r>
              <a:rPr lang="el-GR" dirty="0" smtClean="0">
                <a:solidFill>
                  <a:srgbClr val="FFFF00"/>
                </a:solidFill>
              </a:rPr>
              <a:t>Ίνες- </a:t>
            </a:r>
            <a:r>
              <a:rPr lang="el-GR" dirty="0" err="1" smtClean="0">
                <a:solidFill>
                  <a:srgbClr val="FFFF00"/>
                </a:solidFill>
              </a:rPr>
              <a:t>κολλαγόνες</a:t>
            </a:r>
            <a:r>
              <a:rPr lang="el-GR" dirty="0" smtClean="0">
                <a:solidFill>
                  <a:srgbClr val="FFFF00"/>
                </a:solidFill>
              </a:rPr>
              <a:t>, ελαστικές, δικτυωτές</a:t>
            </a:r>
          </a:p>
          <a:p>
            <a:r>
              <a:rPr lang="el-GR" dirty="0" smtClean="0">
                <a:solidFill>
                  <a:srgbClr val="FFFF00"/>
                </a:solidFill>
              </a:rPr>
              <a:t>Βασική ή θεμελιώδη ουσία</a:t>
            </a:r>
          </a:p>
          <a:p>
            <a:r>
              <a:rPr lang="el-GR" dirty="0" smtClean="0"/>
              <a:t>Β. τα κύτταρα του συνδετικού ιστού</a:t>
            </a:r>
          </a:p>
          <a:p>
            <a:pPr>
              <a:buNone/>
            </a:pPr>
            <a:endParaRPr lang="el-GR" dirty="0" smtClean="0"/>
          </a:p>
          <a:p>
            <a:endParaRPr lang="el-GR" dirty="0"/>
          </a:p>
        </p:txBody>
      </p:sp>
      <p:sp>
        <p:nvSpPr>
          <p:cNvPr id="4" name="3 - Θέση κειμένου"/>
          <p:cNvSpPr>
            <a:spLocks noGrp="1"/>
          </p:cNvSpPr>
          <p:nvPr>
            <p:ph type="body" sz="half" idx="2"/>
          </p:nvPr>
        </p:nvSpPr>
        <p:spPr>
          <a:xfrm>
            <a:off x="0" y="1340768"/>
            <a:ext cx="3563888" cy="5517232"/>
          </a:xfrm>
        </p:spPr>
        <p:txBody>
          <a:bodyPr>
            <a:normAutofit fontScale="92500" lnSpcReduction="10000"/>
          </a:bodyPr>
          <a:lstStyle/>
          <a:p>
            <a:r>
              <a:rPr lang="el-GR" sz="2400" u="sng" dirty="0" smtClean="0"/>
              <a:t>Βρίσκεται</a:t>
            </a:r>
            <a:r>
              <a:rPr lang="el-GR" sz="2400" dirty="0" smtClean="0"/>
              <a:t>: ανάμεσα στο υπόδερμα και στην επιδερμίδα</a:t>
            </a:r>
          </a:p>
          <a:p>
            <a:r>
              <a:rPr lang="el-GR" sz="2400" u="sng" dirty="0" smtClean="0"/>
              <a:t>Τρέφει</a:t>
            </a:r>
            <a:r>
              <a:rPr lang="el-GR" sz="2400" dirty="0" smtClean="0"/>
              <a:t>: διαμέσου της βασικής μεμβράνης την επιδερμίδα και αποτελεί το στήριγμά της.</a:t>
            </a:r>
          </a:p>
          <a:p>
            <a:r>
              <a:rPr lang="el-GR" sz="2400" dirty="0" smtClean="0"/>
              <a:t> Το </a:t>
            </a:r>
            <a:r>
              <a:rPr lang="el-GR" sz="2400" u="sng" dirty="0" smtClean="0"/>
              <a:t>πάχος</a:t>
            </a:r>
            <a:r>
              <a:rPr lang="el-GR" sz="2400" dirty="0" smtClean="0"/>
              <a:t> του 0.3 έως 3 χιλιοστά αποτελείται από </a:t>
            </a:r>
            <a:r>
              <a:rPr lang="el-GR" sz="2400" u="sng" dirty="0" smtClean="0"/>
              <a:t>συνδετικό ιστό </a:t>
            </a:r>
            <a:r>
              <a:rPr lang="el-GR" sz="2400" dirty="0" smtClean="0"/>
              <a:t>που υποστηρίζει την επιδερμίδα και τη συνδέει με το υποδόριο λίπος.</a:t>
            </a:r>
          </a:p>
          <a:p>
            <a:r>
              <a:rPr lang="el-GR" sz="2400" u="sng" dirty="0" smtClean="0"/>
              <a:t>Στο χόριο βρίσκονται: </a:t>
            </a:r>
            <a:r>
              <a:rPr lang="el-GR" sz="2400" dirty="0" smtClean="0"/>
              <a:t>ρίζες τριχών, αδένες, λείες μυϊκές ίνες, αγγεία με αίμα ή λέμβο και νεύρα.</a:t>
            </a:r>
          </a:p>
          <a:p>
            <a:endParaRPr lang="el-GR" sz="2400" dirty="0" smtClean="0"/>
          </a:p>
          <a:p>
            <a:endParaRPr lang="el-GR" sz="2400" dirty="0" smtClean="0"/>
          </a:p>
          <a:p>
            <a:endParaRPr lang="el-GR" dirty="0"/>
          </a:p>
        </p:txBody>
      </p:sp>
      <p:sp>
        <p:nvSpPr>
          <p:cNvPr id="5" name="4 - Θέση ημερομηνίας"/>
          <p:cNvSpPr>
            <a:spLocks noGrp="1"/>
          </p:cNvSpPr>
          <p:nvPr>
            <p:ph type="dt" sz="half" idx="10"/>
          </p:nvPr>
        </p:nvSpPr>
        <p:spPr/>
        <p:txBody>
          <a:bodyPr/>
          <a:lstStyle/>
          <a:p>
            <a:fld id="{13D96818-87CC-43A9-A2AB-46C0F3F0BDD4}" type="datetime1">
              <a:rPr lang="el-GR" smtClean="0"/>
              <a:pPr/>
              <a:t>6/12/2014</a:t>
            </a:fld>
            <a:endParaRPr lang="el-GR"/>
          </a:p>
        </p:txBody>
      </p:sp>
      <p:sp>
        <p:nvSpPr>
          <p:cNvPr id="6" name="5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7" name="6 - Θέση αριθμού διαφάνειας"/>
          <p:cNvSpPr>
            <a:spLocks noGrp="1"/>
          </p:cNvSpPr>
          <p:nvPr>
            <p:ph type="sldNum" sz="quarter" idx="12"/>
          </p:nvPr>
        </p:nvSpPr>
        <p:spPr/>
        <p:txBody>
          <a:bodyPr/>
          <a:lstStyle/>
          <a:p>
            <a:fld id="{E4D9FCAE-42D1-4E40-8D2D-229BA24A834B}" type="slidenum">
              <a:rPr lang="el-GR" smtClean="0"/>
              <a:pPr/>
              <a:t>22</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rmAutofit/>
          </a:bodyPr>
          <a:lstStyle/>
          <a:p>
            <a:r>
              <a:rPr lang="el-GR" sz="2800" b="1" dirty="0" smtClean="0"/>
              <a:t> </a:t>
            </a:r>
            <a:r>
              <a:rPr lang="el-GR" sz="2800" b="1" u="sng" dirty="0" smtClean="0"/>
              <a:t>24.Ποιες  ίνες συγκροτούν το χόριο;</a:t>
            </a:r>
            <a:endParaRPr lang="el-GR" sz="2800" dirty="0"/>
          </a:p>
        </p:txBody>
      </p:sp>
      <p:sp>
        <p:nvSpPr>
          <p:cNvPr id="3" name="2 - Θέση περιεχομένου"/>
          <p:cNvSpPr>
            <a:spLocks noGrp="1"/>
          </p:cNvSpPr>
          <p:nvPr>
            <p:ph idx="1"/>
          </p:nvPr>
        </p:nvSpPr>
        <p:spPr>
          <a:xfrm>
            <a:off x="179512" y="1124744"/>
            <a:ext cx="8784976" cy="5001419"/>
          </a:xfrm>
        </p:spPr>
        <p:txBody>
          <a:bodyPr>
            <a:normAutofit fontScale="77500" lnSpcReduction="20000"/>
          </a:bodyPr>
          <a:lstStyle/>
          <a:p>
            <a:r>
              <a:rPr lang="el-GR" b="1" u="sng" dirty="0" err="1" smtClean="0">
                <a:solidFill>
                  <a:srgbClr val="FFFF00"/>
                </a:solidFill>
              </a:rPr>
              <a:t>Κολλαγόνες</a:t>
            </a:r>
            <a:r>
              <a:rPr lang="el-GR" b="1" u="sng" dirty="0" smtClean="0">
                <a:solidFill>
                  <a:srgbClr val="FFFF00"/>
                </a:solidFill>
              </a:rPr>
              <a:t> ίνες</a:t>
            </a:r>
            <a:r>
              <a:rPr lang="el-GR" b="1" dirty="0" smtClean="0">
                <a:solidFill>
                  <a:srgbClr val="FFFF00"/>
                </a:solidFill>
              </a:rPr>
              <a:t>, </a:t>
            </a:r>
            <a:r>
              <a:rPr lang="el-GR" dirty="0" smtClean="0"/>
              <a:t>συγκροτούν τη δομική σταθερότητα της επιδερμίδας, εμφανίζουν </a:t>
            </a:r>
            <a:r>
              <a:rPr lang="el-GR" dirty="0" err="1" smtClean="0"/>
              <a:t>αλληλοδιαστολή</a:t>
            </a:r>
            <a:r>
              <a:rPr lang="el-GR" dirty="0" smtClean="0"/>
              <a:t>. Η καταστροφή τους έχει ως αποτέλεσμα την </a:t>
            </a:r>
            <a:r>
              <a:rPr lang="el-GR" u="sng" dirty="0" smtClean="0">
                <a:solidFill>
                  <a:srgbClr val="FFFF00"/>
                </a:solidFill>
              </a:rPr>
              <a:t>εμφάνιση ρυτίδων</a:t>
            </a:r>
            <a:r>
              <a:rPr lang="el-GR" dirty="0" smtClean="0"/>
              <a:t>.</a:t>
            </a:r>
          </a:p>
          <a:p>
            <a:r>
              <a:rPr lang="el-GR" b="1" u="sng" dirty="0" err="1" smtClean="0">
                <a:solidFill>
                  <a:srgbClr val="FFFF00"/>
                </a:solidFill>
              </a:rPr>
              <a:t>Έλαστικές</a:t>
            </a:r>
            <a:r>
              <a:rPr lang="el-GR" b="1" u="sng" dirty="0" smtClean="0">
                <a:solidFill>
                  <a:srgbClr val="FFFF00"/>
                </a:solidFill>
              </a:rPr>
              <a:t> ίνες</a:t>
            </a:r>
            <a:r>
              <a:rPr lang="el-GR" dirty="0" smtClean="0"/>
              <a:t>, αποτελούνται από </a:t>
            </a:r>
            <a:r>
              <a:rPr lang="el-GR" dirty="0" err="1" smtClean="0"/>
              <a:t>ελαστίνη</a:t>
            </a:r>
            <a:r>
              <a:rPr lang="el-GR" dirty="0" smtClean="0"/>
              <a:t> (πρωτεΐνη),είναι υπεύθυνες για την ελαστικότητα του δέρματος. Οι ίνες αυτές και η βασική ουσία συντελούν στην αποφυγή </a:t>
            </a:r>
            <a:r>
              <a:rPr lang="el-GR" dirty="0" err="1" smtClean="0"/>
              <a:t>υπερδιάτασης</a:t>
            </a:r>
            <a:r>
              <a:rPr lang="el-GR" dirty="0" smtClean="0"/>
              <a:t> του δέρματος. Όταν το δέρμα </a:t>
            </a:r>
            <a:r>
              <a:rPr lang="el-GR" dirty="0" err="1" smtClean="0"/>
              <a:t>υπερδιατείνεται</a:t>
            </a:r>
            <a:r>
              <a:rPr lang="el-GR" dirty="0" smtClean="0"/>
              <a:t>, τότε στο χόριο </a:t>
            </a:r>
            <a:r>
              <a:rPr lang="el-GR" u="sng" dirty="0" smtClean="0">
                <a:solidFill>
                  <a:srgbClr val="FFFF00"/>
                </a:solidFill>
              </a:rPr>
              <a:t>γίνονται ραβδώσεις</a:t>
            </a:r>
            <a:r>
              <a:rPr lang="el-GR" dirty="0" smtClean="0"/>
              <a:t>.</a:t>
            </a:r>
          </a:p>
          <a:p>
            <a:r>
              <a:rPr lang="el-GR" u="sng" dirty="0" smtClean="0">
                <a:solidFill>
                  <a:srgbClr val="FFFF00"/>
                </a:solidFill>
              </a:rPr>
              <a:t>Δικτυωτές ίνες </a:t>
            </a:r>
            <a:r>
              <a:rPr lang="el-GR" dirty="0" smtClean="0"/>
              <a:t>είναι πιο λεπτές από τις </a:t>
            </a:r>
            <a:r>
              <a:rPr lang="el-GR" dirty="0" err="1" smtClean="0"/>
              <a:t>κολλαγόνες</a:t>
            </a:r>
            <a:r>
              <a:rPr lang="el-GR" dirty="0" smtClean="0"/>
              <a:t>, συχνά αποτελούν συνέχεια των κολλαγόνων ινών.</a:t>
            </a:r>
            <a:r>
              <a:rPr lang="el-GR" b="1" dirty="0" smtClean="0"/>
              <a:t> </a:t>
            </a:r>
          </a:p>
          <a:p>
            <a:r>
              <a:rPr lang="el-GR" b="1" u="sng" dirty="0" smtClean="0">
                <a:solidFill>
                  <a:srgbClr val="FFFF00"/>
                </a:solidFill>
              </a:rPr>
              <a:t>δίκτυο των αιμοφόρων και λεμφικών αγγείων</a:t>
            </a:r>
            <a:r>
              <a:rPr lang="el-GR" u="sng" dirty="0" smtClean="0">
                <a:solidFill>
                  <a:srgbClr val="FFFF00"/>
                </a:solidFill>
              </a:rPr>
              <a:t> </a:t>
            </a:r>
          </a:p>
          <a:p>
            <a:r>
              <a:rPr lang="el-GR" dirty="0" smtClean="0"/>
              <a:t>τα εξαρτήματα του δέρματος </a:t>
            </a:r>
            <a:r>
              <a:rPr lang="el-GR" b="1" dirty="0" smtClean="0"/>
              <a:t>(</a:t>
            </a:r>
            <a:r>
              <a:rPr lang="el-GR" b="1" u="sng" dirty="0" err="1" smtClean="0">
                <a:solidFill>
                  <a:srgbClr val="FFFF00"/>
                </a:solidFill>
              </a:rPr>
              <a:t>τριχοθυλάκια</a:t>
            </a:r>
            <a:r>
              <a:rPr lang="el-GR" b="1" u="sng" dirty="0" smtClean="0">
                <a:solidFill>
                  <a:srgbClr val="FFFF00"/>
                </a:solidFill>
              </a:rPr>
              <a:t>, ιδρωτοποιοί και σμηγματογόνοι αδένες</a:t>
            </a:r>
            <a:r>
              <a:rPr lang="el-GR" b="1" dirty="0" smtClean="0"/>
              <a:t>)</a:t>
            </a:r>
            <a:r>
              <a:rPr lang="el-GR" dirty="0" smtClean="0"/>
              <a:t> </a:t>
            </a:r>
            <a:r>
              <a:rPr lang="el-GR" b="1" dirty="0" smtClean="0"/>
              <a:t>το δίκτυο των </a:t>
            </a:r>
            <a:r>
              <a:rPr lang="el-GR" b="1" u="sng" dirty="0" smtClean="0">
                <a:solidFill>
                  <a:srgbClr val="FFFF00"/>
                </a:solidFill>
              </a:rPr>
              <a:t>νευρικών απολήξεων </a:t>
            </a:r>
            <a:r>
              <a:rPr lang="el-GR" b="1" dirty="0" smtClean="0"/>
              <a:t>του δέρματος</a:t>
            </a:r>
            <a:endParaRPr lang="el-GR" dirty="0" smtClean="0"/>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23</a:t>
            </a:fld>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229600" cy="634082"/>
          </a:xfrm>
        </p:spPr>
        <p:txBody>
          <a:bodyPr>
            <a:normAutofit/>
          </a:bodyPr>
          <a:lstStyle/>
          <a:p>
            <a:r>
              <a:rPr lang="el-GR" sz="2400" b="1" u="sng" dirty="0" smtClean="0">
                <a:solidFill>
                  <a:srgbClr val="FFC000"/>
                </a:solidFill>
              </a:rPr>
              <a:t>25. Τι γνωρίζετε για τη Βασική ουσία του χορίου:</a:t>
            </a:r>
            <a:endParaRPr lang="el-GR" sz="2400" b="1" u="sng" dirty="0">
              <a:solidFill>
                <a:srgbClr val="FFC000"/>
              </a:solidFill>
            </a:endParaRPr>
          </a:p>
        </p:txBody>
      </p:sp>
      <p:sp>
        <p:nvSpPr>
          <p:cNvPr id="3" name="2 - Θέση περιεχομένου"/>
          <p:cNvSpPr>
            <a:spLocks noGrp="1"/>
          </p:cNvSpPr>
          <p:nvPr>
            <p:ph idx="1"/>
          </p:nvPr>
        </p:nvSpPr>
        <p:spPr>
          <a:xfrm>
            <a:off x="0" y="620688"/>
            <a:ext cx="4788024" cy="6237312"/>
          </a:xfrm>
        </p:spPr>
        <p:txBody>
          <a:bodyPr>
            <a:normAutofit fontScale="85000" lnSpcReduction="10000"/>
          </a:bodyPr>
          <a:lstStyle/>
          <a:p>
            <a:r>
              <a:rPr lang="el-GR" dirty="0" smtClean="0"/>
              <a:t>βρίσκεται ανάμεσα στις ίνες και τα κύτταρα του χορίου, τα αγγεία και τα νεύρα.</a:t>
            </a:r>
          </a:p>
          <a:p>
            <a:r>
              <a:rPr lang="el-GR" dirty="0" smtClean="0"/>
              <a:t> είναι άμορφη και κολλώδης ουσία που συγκρατεί μεγάλα ποσά νερού και </a:t>
            </a:r>
            <a:r>
              <a:rPr lang="el-GR" dirty="0" err="1" smtClean="0"/>
              <a:t>βλεννο</a:t>
            </a:r>
            <a:r>
              <a:rPr lang="el-GR" dirty="0" smtClean="0"/>
              <a:t>-πολυσακχαριτών, όπως το </a:t>
            </a:r>
            <a:r>
              <a:rPr lang="el-GR" dirty="0" err="1" smtClean="0">
                <a:solidFill>
                  <a:srgbClr val="FFFF00"/>
                </a:solidFill>
              </a:rPr>
              <a:t>υαλουρονικό</a:t>
            </a:r>
            <a:r>
              <a:rPr lang="el-GR" dirty="0" smtClean="0">
                <a:solidFill>
                  <a:srgbClr val="FFFF00"/>
                </a:solidFill>
              </a:rPr>
              <a:t> οξύ</a:t>
            </a:r>
            <a:r>
              <a:rPr lang="el-GR" dirty="0" smtClean="0"/>
              <a:t>.</a:t>
            </a:r>
          </a:p>
          <a:p>
            <a:pPr>
              <a:buNone/>
            </a:pPr>
            <a:r>
              <a:rPr lang="el-GR" u="sng" dirty="0" smtClean="0">
                <a:solidFill>
                  <a:srgbClr val="FFC000"/>
                </a:solidFill>
              </a:rPr>
              <a:t>26. Ποιος ο ρόλος του </a:t>
            </a:r>
            <a:r>
              <a:rPr lang="el-GR" u="sng" dirty="0" err="1" smtClean="0">
                <a:solidFill>
                  <a:srgbClr val="FFC000"/>
                </a:solidFill>
              </a:rPr>
              <a:t>υαλουρονικού</a:t>
            </a:r>
            <a:r>
              <a:rPr lang="el-GR" u="sng" dirty="0" smtClean="0">
                <a:solidFill>
                  <a:srgbClr val="FFC000"/>
                </a:solidFill>
              </a:rPr>
              <a:t> οξέος;</a:t>
            </a:r>
          </a:p>
          <a:p>
            <a:pPr>
              <a:buNone/>
            </a:pPr>
            <a:r>
              <a:rPr lang="el-GR" dirty="0" smtClean="0"/>
              <a:t>Το </a:t>
            </a:r>
            <a:r>
              <a:rPr lang="el-GR" dirty="0" err="1" smtClean="0"/>
              <a:t>υαλουρονικό</a:t>
            </a:r>
            <a:r>
              <a:rPr lang="el-GR" dirty="0" smtClean="0"/>
              <a:t> οξύ δρα σαν </a:t>
            </a:r>
            <a:r>
              <a:rPr lang="el-GR" dirty="0" smtClean="0">
                <a:solidFill>
                  <a:srgbClr val="FFFF00"/>
                </a:solidFill>
              </a:rPr>
              <a:t>φραγμός</a:t>
            </a:r>
            <a:r>
              <a:rPr lang="el-GR" dirty="0" smtClean="0"/>
              <a:t> στην </a:t>
            </a:r>
            <a:r>
              <a:rPr lang="el-GR" dirty="0" smtClean="0">
                <a:solidFill>
                  <a:srgbClr val="FFFF00"/>
                </a:solidFill>
              </a:rPr>
              <a:t>εξάπλωση </a:t>
            </a:r>
            <a:r>
              <a:rPr lang="el-GR" dirty="0" err="1" smtClean="0">
                <a:solidFill>
                  <a:srgbClr val="FFFF00"/>
                </a:solidFill>
              </a:rPr>
              <a:t>μεγαμοριακών</a:t>
            </a:r>
            <a:r>
              <a:rPr lang="el-GR" dirty="0" smtClean="0">
                <a:solidFill>
                  <a:srgbClr val="FFFF00"/>
                </a:solidFill>
              </a:rPr>
              <a:t> ενώσεων</a:t>
            </a:r>
            <a:r>
              <a:rPr lang="el-GR" dirty="0" smtClean="0"/>
              <a:t> και </a:t>
            </a:r>
            <a:r>
              <a:rPr lang="el-GR" dirty="0" smtClean="0">
                <a:solidFill>
                  <a:srgbClr val="FFFF00"/>
                </a:solidFill>
              </a:rPr>
              <a:t>βακτηριδίων</a:t>
            </a:r>
            <a:r>
              <a:rPr lang="el-GR" dirty="0" smtClean="0"/>
              <a:t>, καθώς είναι και </a:t>
            </a:r>
            <a:r>
              <a:rPr lang="el-GR" dirty="0" smtClean="0">
                <a:solidFill>
                  <a:srgbClr val="FFFF00"/>
                </a:solidFill>
              </a:rPr>
              <a:t>παράγοντας ενυδάτωσης.</a:t>
            </a:r>
            <a:endParaRPr lang="el-GR" dirty="0">
              <a:solidFill>
                <a:srgbClr val="FFFF00"/>
              </a:solidFill>
            </a:endParaRPr>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E3ACBBA4-55AE-4578-ADB8-31077BFB752D}"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24</a:t>
            </a:fld>
            <a:endParaRPr lang="el-GR"/>
          </a:p>
        </p:txBody>
      </p:sp>
      <p:pic>
        <p:nvPicPr>
          <p:cNvPr id="7" name="Picture 2" descr="http://www.infokids.gr/wp-content/uploads/2014/06/dermatologia-new.jpg"/>
          <p:cNvPicPr>
            <a:picLocks noChangeAspect="1" noChangeArrowheads="1"/>
          </p:cNvPicPr>
          <p:nvPr/>
        </p:nvPicPr>
        <p:blipFill>
          <a:blip r:embed="rId2" cstate="print"/>
          <a:srcRect/>
          <a:stretch>
            <a:fillRect/>
          </a:stretch>
        </p:blipFill>
        <p:spPr bwMode="auto">
          <a:xfrm>
            <a:off x="4716016" y="908720"/>
            <a:ext cx="4427984" cy="532859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l-GR" sz="2800" b="1" dirty="0" smtClean="0"/>
              <a:t>27. Τι γνωρίζετε για τον ΥΠΟΔΟΡΙΟ ΙΣΤΟ;</a:t>
            </a:r>
            <a:endParaRPr lang="el-GR" sz="2800" dirty="0"/>
          </a:p>
        </p:txBody>
      </p:sp>
      <p:sp>
        <p:nvSpPr>
          <p:cNvPr id="3" name="2 - Θέση περιεχομένου"/>
          <p:cNvSpPr>
            <a:spLocks noGrp="1"/>
          </p:cNvSpPr>
          <p:nvPr>
            <p:ph idx="1"/>
          </p:nvPr>
        </p:nvSpPr>
        <p:spPr>
          <a:xfrm>
            <a:off x="0" y="1196752"/>
            <a:ext cx="8964488" cy="5400600"/>
          </a:xfrm>
        </p:spPr>
        <p:txBody>
          <a:bodyPr>
            <a:normAutofit fontScale="92500" lnSpcReduction="10000"/>
          </a:bodyPr>
          <a:lstStyle/>
          <a:p>
            <a:pPr>
              <a:buFont typeface="Wingdings" pitchFamily="2" charset="2"/>
              <a:buChar char="Ø"/>
            </a:pPr>
            <a:r>
              <a:rPr lang="el-GR" u="sng" dirty="0" smtClean="0"/>
              <a:t>αποτελείται</a:t>
            </a:r>
            <a:r>
              <a:rPr lang="el-GR" dirty="0" smtClean="0"/>
              <a:t> </a:t>
            </a:r>
            <a:r>
              <a:rPr lang="el-GR" dirty="0"/>
              <a:t>από χαλαρό συνδετικό ιστό που συνδέει χαλαρά το δέρμα με τα υποκείμενα όργανα και επιτρέπει τη διολίσθηση του δέρματος πάνω σε αυτά. </a:t>
            </a:r>
            <a:endParaRPr lang="el-GR" dirty="0" smtClean="0"/>
          </a:p>
          <a:p>
            <a:pPr>
              <a:buFont typeface="Wingdings" pitchFamily="2" charset="2"/>
              <a:buChar char="Ø"/>
            </a:pPr>
            <a:r>
              <a:rPr lang="el-GR" u="sng" dirty="0" smtClean="0"/>
              <a:t>Διασχίζεται</a:t>
            </a:r>
            <a:r>
              <a:rPr lang="el-GR" dirty="0" smtClean="0"/>
              <a:t> </a:t>
            </a:r>
            <a:r>
              <a:rPr lang="el-GR" dirty="0"/>
              <a:t>από </a:t>
            </a:r>
            <a:r>
              <a:rPr lang="el-GR" dirty="0" err="1"/>
              <a:t>προσεκβολές</a:t>
            </a:r>
            <a:r>
              <a:rPr lang="el-GR" dirty="0"/>
              <a:t> του χορίου, τις </a:t>
            </a:r>
            <a:r>
              <a:rPr lang="el-GR" b="1" dirty="0">
                <a:solidFill>
                  <a:srgbClr val="FFFF00"/>
                </a:solidFill>
              </a:rPr>
              <a:t>ινώδεις δεσμίδες</a:t>
            </a:r>
            <a:r>
              <a:rPr lang="el-GR" b="1" dirty="0"/>
              <a:t>. </a:t>
            </a:r>
            <a:r>
              <a:rPr lang="el-GR" dirty="0"/>
              <a:t> Οι ινώδεις δεσμίδες διαχωρίζουν τον υποδόριο ιστό στα </a:t>
            </a:r>
            <a:r>
              <a:rPr lang="el-GR" b="1" dirty="0">
                <a:solidFill>
                  <a:srgbClr val="FFFF00"/>
                </a:solidFill>
              </a:rPr>
              <a:t>λιπώδη λόβια</a:t>
            </a:r>
            <a:r>
              <a:rPr lang="el-GR" b="1" dirty="0"/>
              <a:t>.</a:t>
            </a:r>
            <a:endParaRPr lang="el-GR" dirty="0"/>
          </a:p>
          <a:p>
            <a:pPr>
              <a:buFont typeface="Wingdings" pitchFamily="2" charset="2"/>
              <a:buChar char="Ø"/>
            </a:pPr>
            <a:r>
              <a:rPr lang="el-GR" dirty="0"/>
              <a:t>Ο υποδόριος ιστός </a:t>
            </a:r>
            <a:r>
              <a:rPr lang="el-GR" u="sng" dirty="0"/>
              <a:t>περιέχει</a:t>
            </a:r>
            <a:r>
              <a:rPr lang="el-GR" dirty="0"/>
              <a:t> </a:t>
            </a:r>
            <a:r>
              <a:rPr lang="el-GR" dirty="0" err="1">
                <a:solidFill>
                  <a:srgbClr val="FFFF00"/>
                </a:solidFill>
              </a:rPr>
              <a:t>λιποκύτταρα</a:t>
            </a:r>
            <a:r>
              <a:rPr lang="el-GR" dirty="0"/>
              <a:t>, που ποικίλλουν σε </a:t>
            </a:r>
            <a:r>
              <a:rPr lang="el-GR" b="1" dirty="0">
                <a:solidFill>
                  <a:srgbClr val="92D050"/>
                </a:solidFill>
              </a:rPr>
              <a:t>αριθμό</a:t>
            </a:r>
            <a:r>
              <a:rPr lang="el-GR" dirty="0"/>
              <a:t> ανάλογα με την περιοχή του σώματος και σε</a:t>
            </a:r>
            <a:r>
              <a:rPr lang="el-GR" dirty="0">
                <a:solidFill>
                  <a:srgbClr val="92D050"/>
                </a:solidFill>
              </a:rPr>
              <a:t> </a:t>
            </a:r>
            <a:r>
              <a:rPr lang="el-GR" b="1" dirty="0">
                <a:solidFill>
                  <a:srgbClr val="92D050"/>
                </a:solidFill>
              </a:rPr>
              <a:t>μέγεθος</a:t>
            </a:r>
            <a:r>
              <a:rPr lang="el-GR" dirty="0">
                <a:solidFill>
                  <a:srgbClr val="92D050"/>
                </a:solidFill>
              </a:rPr>
              <a:t>, </a:t>
            </a:r>
            <a:r>
              <a:rPr lang="el-GR" dirty="0"/>
              <a:t>ανάλογα με τη διατροφική κατάσταση του ατόμου (παχύσαρκος ή λεπτός).</a:t>
            </a:r>
          </a:p>
          <a:p>
            <a:pPr>
              <a:buNone/>
            </a:pPr>
            <a:r>
              <a:rPr lang="el-GR" dirty="0" smtClean="0"/>
              <a:t/>
            </a:r>
            <a:br>
              <a:rPr lang="el-GR" dirty="0" smtClean="0"/>
            </a:b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FCB9E9E9-EF1B-4433-A94E-8DFA39A5EA4C}"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25</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3779912" cy="1215008"/>
          </a:xfrm>
          <a:solidFill>
            <a:schemeClr val="bg1"/>
          </a:solidFill>
        </p:spPr>
        <p:txBody>
          <a:bodyPr>
            <a:noAutofit/>
          </a:bodyPr>
          <a:lstStyle/>
          <a:p>
            <a:r>
              <a:rPr lang="el-GR" sz="2400" b="1" dirty="0">
                <a:solidFill>
                  <a:srgbClr val="FFFF00"/>
                </a:solidFill>
              </a:rPr>
              <a:t>ΜΑΘΗΜΑ </a:t>
            </a:r>
            <a:r>
              <a:rPr lang="el-GR" sz="2400" b="1" dirty="0" smtClean="0">
                <a:solidFill>
                  <a:srgbClr val="FFFF00"/>
                </a:solidFill>
              </a:rPr>
              <a:t>3ο</a:t>
            </a:r>
            <a:r>
              <a:rPr lang="el-GR" sz="2400" b="1" dirty="0">
                <a:solidFill>
                  <a:srgbClr val="FFFF00"/>
                </a:solidFill>
              </a:rPr>
              <a:t>: </a:t>
            </a:r>
            <a:r>
              <a:rPr lang="el-GR" sz="2400" b="1" dirty="0" smtClean="0">
                <a:solidFill>
                  <a:srgbClr val="FFFF00"/>
                </a:solidFill>
              </a:rPr>
              <a:t/>
            </a:r>
            <a:br>
              <a:rPr lang="el-GR" sz="2400" b="1" dirty="0" smtClean="0">
                <a:solidFill>
                  <a:srgbClr val="FFFF00"/>
                </a:solidFill>
              </a:rPr>
            </a:br>
            <a:r>
              <a:rPr lang="el-GR" sz="2400" b="1" dirty="0" smtClean="0">
                <a:solidFill>
                  <a:srgbClr val="FFFF00"/>
                </a:solidFill>
              </a:rPr>
              <a:t>28. Ποια είναι τα </a:t>
            </a:r>
            <a:r>
              <a:rPr lang="el-GR" sz="2800" b="1" dirty="0" smtClean="0">
                <a:solidFill>
                  <a:srgbClr val="FFFF00"/>
                </a:solidFill>
              </a:rPr>
              <a:t>Εξαρτήματα του δέρματος; </a:t>
            </a:r>
            <a:br>
              <a:rPr lang="el-GR" sz="2800" b="1" dirty="0" smtClean="0">
                <a:solidFill>
                  <a:srgbClr val="FFFF00"/>
                </a:solidFill>
              </a:rPr>
            </a:br>
            <a:endParaRPr lang="el-GR" sz="2800" dirty="0">
              <a:solidFill>
                <a:srgbClr val="FFFF00"/>
              </a:solidFill>
            </a:endParaRPr>
          </a:p>
        </p:txBody>
      </p:sp>
      <p:sp>
        <p:nvSpPr>
          <p:cNvPr id="3" name="2 - Θέση περιεχομένου"/>
          <p:cNvSpPr>
            <a:spLocks noGrp="1"/>
          </p:cNvSpPr>
          <p:nvPr>
            <p:ph idx="1"/>
          </p:nvPr>
        </p:nvSpPr>
        <p:spPr>
          <a:xfrm>
            <a:off x="0" y="1556792"/>
            <a:ext cx="4139952" cy="5301208"/>
          </a:xfrm>
          <a:solidFill>
            <a:schemeClr val="accent3">
              <a:lumMod val="75000"/>
            </a:schemeClr>
          </a:solidFill>
        </p:spPr>
        <p:txBody>
          <a:bodyPr/>
          <a:lstStyle/>
          <a:p>
            <a:r>
              <a:rPr lang="el-GR" dirty="0"/>
              <a:t>Στα εξαρτήματα του δέρματος περιλαμβάνονται:</a:t>
            </a:r>
          </a:p>
          <a:p>
            <a:r>
              <a:rPr lang="el-GR" b="1" dirty="0"/>
              <a:t>Οι τρίχες</a:t>
            </a:r>
            <a:endParaRPr lang="el-GR" dirty="0"/>
          </a:p>
          <a:p>
            <a:r>
              <a:rPr lang="el-GR" b="1" dirty="0"/>
              <a:t>Οι αδένες του δέρματος (ιδρωτοποιοί &amp; σμηγματογόνοι)</a:t>
            </a:r>
            <a:endParaRPr lang="el-GR" dirty="0"/>
          </a:p>
          <a:p>
            <a:r>
              <a:rPr lang="el-GR" b="1" dirty="0"/>
              <a:t>Οι όνυχες.</a:t>
            </a:r>
            <a:endParaRPr lang="el-GR" dirty="0"/>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56D11D4A-4355-4AD5-9501-F463F36B7FEC}"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26</a:t>
            </a:fld>
            <a:endParaRPr lang="el-GR"/>
          </a:p>
        </p:txBody>
      </p:sp>
      <p:pic>
        <p:nvPicPr>
          <p:cNvPr id="7" name="Picture 4" descr="Στιβάδες δέρμα"/>
          <p:cNvPicPr>
            <a:picLocks noChangeAspect="1" noChangeArrowheads="1"/>
          </p:cNvPicPr>
          <p:nvPr/>
        </p:nvPicPr>
        <p:blipFill>
          <a:blip r:embed="rId2" cstate="print"/>
          <a:srcRect/>
          <a:stretch>
            <a:fillRect/>
          </a:stretch>
        </p:blipFill>
        <p:spPr bwMode="auto">
          <a:xfrm>
            <a:off x="3779912" y="0"/>
            <a:ext cx="53640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a:solidFill>
            <a:schemeClr val="bg1"/>
          </a:solidFill>
        </p:spPr>
        <p:txBody>
          <a:bodyPr>
            <a:normAutofit fontScale="90000"/>
          </a:bodyPr>
          <a:lstStyle/>
          <a:p>
            <a:r>
              <a:rPr lang="el-GR" sz="3600" b="1" u="sng" dirty="0" smtClean="0"/>
              <a:t>1 Οι τρίχες</a:t>
            </a:r>
            <a:r>
              <a:rPr lang="el-GR" sz="3600" dirty="0" smtClean="0"/>
              <a:t/>
            </a:r>
            <a:br>
              <a:rPr lang="el-GR" sz="3600" dirty="0" smtClean="0"/>
            </a:br>
            <a:r>
              <a:rPr lang="el-GR" sz="3600" b="1" u="sng" dirty="0" smtClean="0">
                <a:solidFill>
                  <a:srgbClr val="00B050"/>
                </a:solidFill>
              </a:rPr>
              <a:t>29.  Περιγράψτε τις τρίχες</a:t>
            </a:r>
            <a:endParaRPr lang="el-GR" sz="3600" dirty="0">
              <a:solidFill>
                <a:srgbClr val="00B050"/>
              </a:solidFill>
            </a:endParaRPr>
          </a:p>
        </p:txBody>
      </p:sp>
      <p:sp>
        <p:nvSpPr>
          <p:cNvPr id="3" name="2 - Θέση περιεχομένου"/>
          <p:cNvSpPr>
            <a:spLocks noGrp="1"/>
          </p:cNvSpPr>
          <p:nvPr>
            <p:ph idx="1"/>
          </p:nvPr>
        </p:nvSpPr>
        <p:spPr>
          <a:xfrm>
            <a:off x="0" y="980728"/>
            <a:ext cx="9144000" cy="5877272"/>
          </a:xfrm>
          <a:solidFill>
            <a:schemeClr val="accent3">
              <a:lumMod val="75000"/>
            </a:schemeClr>
          </a:solidFill>
        </p:spPr>
        <p:txBody>
          <a:bodyPr>
            <a:normAutofit/>
          </a:bodyPr>
          <a:lstStyle/>
          <a:p>
            <a:pPr>
              <a:lnSpc>
                <a:spcPct val="80000"/>
              </a:lnSpc>
            </a:pPr>
            <a:r>
              <a:rPr lang="el-GR" dirty="0" smtClean="0"/>
              <a:t>Ελαστικά, κυλινδρικά νημάτια από </a:t>
            </a:r>
            <a:r>
              <a:rPr lang="el-GR" dirty="0" smtClean="0">
                <a:solidFill>
                  <a:srgbClr val="FFC000"/>
                </a:solidFill>
              </a:rPr>
              <a:t>σκληρή κερατίνη ουσία</a:t>
            </a:r>
          </a:p>
          <a:p>
            <a:pPr>
              <a:lnSpc>
                <a:spcPct val="80000"/>
              </a:lnSpc>
            </a:pPr>
            <a:r>
              <a:rPr lang="el-GR" dirty="0" smtClean="0"/>
              <a:t>Προέρχονται από σωληνοειδείς καταδύσεις της επιδερμίδας, τους </a:t>
            </a:r>
            <a:r>
              <a:rPr lang="el-GR" b="1" u="sng" dirty="0" smtClean="0">
                <a:solidFill>
                  <a:srgbClr val="92D050"/>
                </a:solidFill>
              </a:rPr>
              <a:t>θυλάκους των τριχών</a:t>
            </a:r>
            <a:r>
              <a:rPr lang="el-GR" dirty="0" smtClean="0"/>
              <a:t>, που φτάνουν μέσα στο χόριο ή και στο υπόδερμα. </a:t>
            </a:r>
          </a:p>
          <a:p>
            <a:pPr>
              <a:lnSpc>
                <a:spcPct val="80000"/>
              </a:lnSpc>
            </a:pPr>
            <a:r>
              <a:rPr lang="el-GR" dirty="0" smtClean="0"/>
              <a:t>Οι τρίχες υπάρχουν σε όλη την επιφάνεια του σώματος, </a:t>
            </a:r>
            <a:r>
              <a:rPr lang="el-GR" b="1" u="sng" dirty="0" smtClean="0">
                <a:solidFill>
                  <a:srgbClr val="FFC000"/>
                </a:solidFill>
              </a:rPr>
              <a:t>εκτός</a:t>
            </a:r>
            <a:r>
              <a:rPr lang="el-GR" dirty="0" smtClean="0">
                <a:solidFill>
                  <a:srgbClr val="FFC000"/>
                </a:solidFill>
              </a:rPr>
              <a:t> </a:t>
            </a:r>
          </a:p>
          <a:p>
            <a:pPr>
              <a:lnSpc>
                <a:spcPct val="80000"/>
              </a:lnSpc>
              <a:buNone/>
            </a:pPr>
            <a:r>
              <a:rPr lang="el-GR" dirty="0" smtClean="0"/>
              <a:t>από τα πέλματα, τις παλάμες, τις πλάγιες επιφάνειες των δακτύλων, την ονυχοφόρο φάλαγγα, τη θηλή του μαστού, την πόσθη και τους </a:t>
            </a:r>
            <a:r>
              <a:rPr lang="el-GR" dirty="0" err="1" smtClean="0"/>
              <a:t>ημιβλεννογόνους</a:t>
            </a:r>
            <a:r>
              <a:rPr lang="el-GR" dirty="0" smtClean="0"/>
              <a:t> (χείλη, βάλανος, κλειτορίδα, μικρά χείλη και έσω επιφάνεια των μεγάλων </a:t>
            </a:r>
            <a:r>
              <a:rPr lang="el-GR" dirty="0" err="1" smtClean="0"/>
              <a:t>χειλέων</a:t>
            </a:r>
            <a:r>
              <a:rPr lang="el-GR" dirty="0" smtClean="0"/>
              <a:t> του αιδοίου). </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3A7E73EE-9DE7-4F84-A90B-44B7E858426A}"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27</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6300192" cy="836712"/>
          </a:xfrm>
          <a:solidFill>
            <a:schemeClr val="bg1"/>
          </a:solidFill>
        </p:spPr>
        <p:txBody>
          <a:bodyPr>
            <a:noAutofit/>
          </a:bodyPr>
          <a:lstStyle/>
          <a:p>
            <a:pPr algn="l"/>
            <a:r>
              <a:rPr lang="el-GR" sz="1800" b="1" u="sng" dirty="0" smtClean="0">
                <a:solidFill>
                  <a:srgbClr val="00B050"/>
                </a:solidFill>
              </a:rPr>
              <a:t>30. Περιγράψτε τη Δομή και ανατομία</a:t>
            </a:r>
            <a:r>
              <a:rPr lang="el-GR" sz="3200" b="1" u="sng" dirty="0" smtClean="0">
                <a:solidFill>
                  <a:srgbClr val="00B050"/>
                </a:solidFill>
              </a:rPr>
              <a:t/>
            </a:r>
            <a:br>
              <a:rPr lang="el-GR" sz="3200" b="1" u="sng" dirty="0" smtClean="0">
                <a:solidFill>
                  <a:srgbClr val="00B050"/>
                </a:solidFill>
              </a:rPr>
            </a:br>
            <a:r>
              <a:rPr lang="el-GR" sz="3200" b="1" u="sng" dirty="0" smtClean="0">
                <a:solidFill>
                  <a:srgbClr val="00B050"/>
                </a:solidFill>
              </a:rPr>
              <a:t> της τρίχας</a:t>
            </a:r>
            <a:endParaRPr lang="el-GR" sz="3200" dirty="0">
              <a:solidFill>
                <a:srgbClr val="00B050"/>
              </a:solidFill>
            </a:endParaRPr>
          </a:p>
        </p:txBody>
      </p:sp>
      <p:sp>
        <p:nvSpPr>
          <p:cNvPr id="3" name="2 - Θέση περιεχομένου"/>
          <p:cNvSpPr>
            <a:spLocks noGrp="1"/>
          </p:cNvSpPr>
          <p:nvPr>
            <p:ph idx="1"/>
          </p:nvPr>
        </p:nvSpPr>
        <p:spPr>
          <a:xfrm>
            <a:off x="0" y="836712"/>
            <a:ext cx="3995936" cy="6021288"/>
          </a:xfrm>
          <a:solidFill>
            <a:schemeClr val="accent3">
              <a:lumMod val="75000"/>
            </a:schemeClr>
          </a:solidFill>
        </p:spPr>
        <p:txBody>
          <a:bodyPr>
            <a:normAutofit fontScale="77500" lnSpcReduction="20000"/>
          </a:bodyPr>
          <a:lstStyle/>
          <a:p>
            <a:pPr>
              <a:buNone/>
            </a:pPr>
            <a:r>
              <a:rPr lang="el-GR" dirty="0" smtClean="0"/>
              <a:t>Τα τμήματα της τρίχας είναι :</a:t>
            </a:r>
          </a:p>
          <a:p>
            <a:r>
              <a:rPr lang="el-GR" b="1" u="sng" dirty="0" smtClean="0"/>
              <a:t>Στέλεχος </a:t>
            </a:r>
            <a:r>
              <a:rPr lang="el-GR" b="1" dirty="0" smtClean="0"/>
              <a:t>: </a:t>
            </a:r>
            <a:r>
              <a:rPr lang="el-GR" dirty="0" smtClean="0"/>
              <a:t>το ορατό μέλος της τρίχας. Επεκτείνεται από το σημείο όπου εκβάλλει ο </a:t>
            </a:r>
            <a:r>
              <a:rPr lang="el-GR" b="1" dirty="0" smtClean="0"/>
              <a:t>σμηγματογόνος αδένας (αυχένας του </a:t>
            </a:r>
            <a:r>
              <a:rPr lang="el-GR" b="1" dirty="0" err="1" smtClean="0"/>
              <a:t>τριχοθυλακίου</a:t>
            </a:r>
            <a:r>
              <a:rPr lang="el-GR" dirty="0" smtClean="0"/>
              <a:t>) μέχρι το ελεύθερο άκρο της.   </a:t>
            </a:r>
          </a:p>
          <a:p>
            <a:endParaRPr lang="el-GR" dirty="0" smtClean="0"/>
          </a:p>
          <a:p>
            <a:r>
              <a:rPr lang="el-GR" b="1" u="sng" dirty="0" smtClean="0"/>
              <a:t>Ρίζα </a:t>
            </a:r>
            <a:r>
              <a:rPr lang="el-GR" b="1" dirty="0" smtClean="0"/>
              <a:t>: </a:t>
            </a:r>
            <a:r>
              <a:rPr lang="el-GR" dirty="0" smtClean="0"/>
              <a:t>το τμήμα από την εκβολή του σμηγματογόνου αδένα και κάτω. Καταλήγει σε μια κωδωνοειδή διόγκωση, το </a:t>
            </a:r>
            <a:r>
              <a:rPr lang="el-GR" b="1" dirty="0" smtClean="0">
                <a:solidFill>
                  <a:srgbClr val="FFFF00"/>
                </a:solidFill>
              </a:rPr>
              <a:t>βολβό</a:t>
            </a:r>
            <a:r>
              <a:rPr lang="el-GR" dirty="0" smtClean="0">
                <a:solidFill>
                  <a:srgbClr val="FFFF00"/>
                </a:solidFill>
              </a:rPr>
              <a:t> της τρίχας</a:t>
            </a:r>
            <a:r>
              <a:rPr lang="el-GR" dirty="0" smtClean="0"/>
              <a:t>.  </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4BB0F6FE-7111-4E27-A6E4-8800A90079E7}"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28</a:t>
            </a:fld>
            <a:endParaRPr lang="el-GR"/>
          </a:p>
        </p:txBody>
      </p:sp>
      <p:pic>
        <p:nvPicPr>
          <p:cNvPr id="7" name="Picture 2" descr="http://www.kord.com.cy/files/3.bmp"/>
          <p:cNvPicPr>
            <a:picLocks noChangeAspect="1" noChangeArrowheads="1"/>
          </p:cNvPicPr>
          <p:nvPr/>
        </p:nvPicPr>
        <p:blipFill>
          <a:blip r:embed="rId2" cstate="print"/>
          <a:srcRect/>
          <a:stretch>
            <a:fillRect/>
          </a:stretch>
        </p:blipFill>
        <p:spPr bwMode="auto">
          <a:xfrm>
            <a:off x="3923928" y="0"/>
            <a:ext cx="5220072"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a:solidFill>
            <a:schemeClr val="bg1"/>
          </a:solidFill>
        </p:spPr>
        <p:txBody>
          <a:bodyPr>
            <a:normAutofit/>
          </a:bodyPr>
          <a:lstStyle/>
          <a:p>
            <a:r>
              <a:rPr lang="el-GR" sz="4000" b="1" u="sng" dirty="0" smtClean="0">
                <a:solidFill>
                  <a:srgbClr val="00B050"/>
                </a:solidFill>
              </a:rPr>
              <a:t>Δομή και ανατομία της τρίχας</a:t>
            </a:r>
            <a:endParaRPr lang="el-GR" sz="4000" dirty="0">
              <a:solidFill>
                <a:srgbClr val="00B050"/>
              </a:solidFill>
            </a:endParaRPr>
          </a:p>
        </p:txBody>
      </p:sp>
      <p:sp>
        <p:nvSpPr>
          <p:cNvPr id="3" name="2 - Θέση περιεχομένου"/>
          <p:cNvSpPr>
            <a:spLocks noGrp="1"/>
          </p:cNvSpPr>
          <p:nvPr>
            <p:ph idx="1"/>
          </p:nvPr>
        </p:nvSpPr>
        <p:spPr>
          <a:xfrm>
            <a:off x="0" y="1052736"/>
            <a:ext cx="9144000" cy="5805264"/>
          </a:xfrm>
          <a:solidFill>
            <a:schemeClr val="accent3">
              <a:lumMod val="75000"/>
            </a:schemeClr>
          </a:solidFill>
        </p:spPr>
        <p:txBody>
          <a:bodyPr>
            <a:normAutofit lnSpcReduction="10000"/>
          </a:bodyPr>
          <a:lstStyle/>
          <a:p>
            <a:pPr>
              <a:lnSpc>
                <a:spcPct val="80000"/>
              </a:lnSpc>
            </a:pPr>
            <a:r>
              <a:rPr lang="el-GR" dirty="0" smtClean="0"/>
              <a:t>Το κάτω μέρος του βολβού παρουσιάζει μια κοιλότητα, η οποία υποδέχεται τη </a:t>
            </a:r>
            <a:r>
              <a:rPr lang="el-GR" b="1" dirty="0" smtClean="0">
                <a:solidFill>
                  <a:srgbClr val="FFC000"/>
                </a:solidFill>
              </a:rPr>
              <a:t>θηλή</a:t>
            </a:r>
            <a:r>
              <a:rPr lang="el-GR" dirty="0" smtClean="0">
                <a:solidFill>
                  <a:srgbClr val="FFC000"/>
                </a:solidFill>
              </a:rPr>
              <a:t> </a:t>
            </a:r>
            <a:r>
              <a:rPr lang="el-GR" b="1" dirty="0" smtClean="0">
                <a:solidFill>
                  <a:srgbClr val="FFC000"/>
                </a:solidFill>
              </a:rPr>
              <a:t>του</a:t>
            </a:r>
            <a:r>
              <a:rPr lang="el-GR" dirty="0" smtClean="0">
                <a:solidFill>
                  <a:srgbClr val="FFC000"/>
                </a:solidFill>
              </a:rPr>
              <a:t> </a:t>
            </a:r>
            <a:r>
              <a:rPr lang="el-GR" b="1" dirty="0" smtClean="0">
                <a:solidFill>
                  <a:srgbClr val="FFC000"/>
                </a:solidFill>
              </a:rPr>
              <a:t>χορίου</a:t>
            </a:r>
            <a:r>
              <a:rPr lang="el-GR" dirty="0" smtClean="0">
                <a:solidFill>
                  <a:srgbClr val="FFC000"/>
                </a:solidFill>
              </a:rPr>
              <a:t>,</a:t>
            </a:r>
            <a:r>
              <a:rPr lang="el-GR" dirty="0" smtClean="0"/>
              <a:t> σχηματισμό γεμάτο </a:t>
            </a:r>
            <a:r>
              <a:rPr lang="el-GR" u="sng" dirty="0" smtClean="0"/>
              <a:t>αγγεία και νεύρα</a:t>
            </a:r>
            <a:r>
              <a:rPr lang="el-GR" dirty="0" smtClean="0"/>
              <a:t>. </a:t>
            </a:r>
          </a:p>
          <a:p>
            <a:pPr>
              <a:lnSpc>
                <a:spcPct val="80000"/>
              </a:lnSpc>
            </a:pPr>
            <a:endParaRPr lang="el-GR" u="sng" dirty="0" smtClean="0"/>
          </a:p>
          <a:p>
            <a:pPr>
              <a:lnSpc>
                <a:spcPct val="80000"/>
              </a:lnSpc>
            </a:pPr>
            <a:r>
              <a:rPr lang="el-GR" u="sng" dirty="0" smtClean="0"/>
              <a:t>Από τη θηλή τρέφεται και αναπτύσσεται η τρίχα.</a:t>
            </a:r>
          </a:p>
          <a:p>
            <a:pPr>
              <a:lnSpc>
                <a:spcPct val="80000"/>
              </a:lnSpc>
              <a:buNone/>
            </a:pPr>
            <a:endParaRPr lang="el-GR" u="sng" dirty="0" smtClean="0"/>
          </a:p>
          <a:p>
            <a:pPr>
              <a:lnSpc>
                <a:spcPct val="80000"/>
              </a:lnSpc>
              <a:buNone/>
            </a:pPr>
            <a:r>
              <a:rPr lang="el-GR" u="sng" dirty="0" smtClean="0"/>
              <a:t>    </a:t>
            </a:r>
            <a:r>
              <a:rPr lang="el-GR" dirty="0" smtClean="0">
                <a:solidFill>
                  <a:srgbClr val="FFFF00"/>
                </a:solidFill>
              </a:rPr>
              <a:t>Αλλοιώσεις της θηλής του χορίου έχουν ως αποτέλεσμα την απώλεια της τρίχας.</a:t>
            </a:r>
          </a:p>
          <a:p>
            <a:pPr>
              <a:lnSpc>
                <a:spcPct val="80000"/>
              </a:lnSpc>
            </a:pPr>
            <a:endParaRPr lang="el-GR" dirty="0" smtClean="0"/>
          </a:p>
          <a:p>
            <a:pPr>
              <a:lnSpc>
                <a:spcPct val="80000"/>
              </a:lnSpc>
            </a:pPr>
            <a:r>
              <a:rPr lang="el-GR" dirty="0" smtClean="0"/>
              <a:t> Η τρίχα αυξάνεται από τα κύτταρα του βολβού.</a:t>
            </a:r>
          </a:p>
          <a:p>
            <a:pPr>
              <a:lnSpc>
                <a:spcPct val="80000"/>
              </a:lnSpc>
            </a:pPr>
            <a:endParaRPr lang="el-GR" b="1" dirty="0" smtClean="0"/>
          </a:p>
          <a:p>
            <a:pPr>
              <a:lnSpc>
                <a:spcPct val="80000"/>
              </a:lnSpc>
            </a:pPr>
            <a:r>
              <a:rPr lang="el-GR" dirty="0" smtClean="0"/>
              <a:t>Η </a:t>
            </a:r>
            <a:r>
              <a:rPr lang="el-GR" dirty="0" err="1" smtClean="0"/>
              <a:t>μιτωτική</a:t>
            </a:r>
            <a:r>
              <a:rPr lang="el-GR" dirty="0" smtClean="0"/>
              <a:t> δράση των κυττάρων του βολβού επηρεάζεται από τα ανδρογόνα. </a:t>
            </a:r>
          </a:p>
          <a:p>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63797916-44CC-488A-8459-8F65A8B12DB4}"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29</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3779912" cy="6858000"/>
          </a:xfrm>
          <a:prstGeom prst="rect">
            <a:avLst/>
          </a:prstGeom>
          <a:solidFill>
            <a:schemeClr val="bg2"/>
          </a:solidFill>
        </p:spPr>
        <p:txBody>
          <a:bodyPr wrap="square">
            <a:spAutoFit/>
          </a:bodyPr>
          <a:lstStyle/>
          <a:p>
            <a:r>
              <a:rPr lang="en-US" sz="2800" dirty="0" smtClean="0">
                <a:solidFill>
                  <a:srgbClr val="FFC000"/>
                </a:solidFill>
              </a:rPr>
              <a:t>2</a:t>
            </a:r>
            <a:r>
              <a:rPr lang="el-GR" sz="2800" dirty="0" smtClean="0">
                <a:solidFill>
                  <a:srgbClr val="FFC000"/>
                </a:solidFill>
              </a:rPr>
              <a:t>. </a:t>
            </a:r>
            <a:r>
              <a:rPr lang="el-GR" sz="3200" u="sng" dirty="0" smtClean="0">
                <a:solidFill>
                  <a:srgbClr val="FFC000"/>
                </a:solidFill>
              </a:rPr>
              <a:t>Ποιες είναι οι στιβάδες του δέρματος;</a:t>
            </a:r>
          </a:p>
          <a:p>
            <a:endParaRPr lang="el-GR" sz="2800" dirty="0" smtClean="0">
              <a:solidFill>
                <a:srgbClr val="FFC000"/>
              </a:solidFill>
            </a:endParaRPr>
          </a:p>
          <a:p>
            <a:r>
              <a:rPr lang="el-GR" sz="2800" dirty="0" smtClean="0"/>
              <a:t>Διακρίνεται ανατομικά </a:t>
            </a:r>
          </a:p>
          <a:p>
            <a:r>
              <a:rPr lang="el-GR" sz="2800" dirty="0" smtClean="0"/>
              <a:t>σε 3</a:t>
            </a:r>
          </a:p>
          <a:p>
            <a:pPr>
              <a:buFont typeface="Arial" pitchFamily="34" charset="0"/>
              <a:buChar char="•"/>
            </a:pPr>
            <a:r>
              <a:rPr lang="el-GR" sz="2800" dirty="0" smtClean="0"/>
              <a:t>την </a:t>
            </a:r>
            <a:r>
              <a:rPr lang="el-GR" sz="2800" b="1" dirty="0" smtClean="0">
                <a:solidFill>
                  <a:srgbClr val="FFFF00"/>
                </a:solidFill>
              </a:rPr>
              <a:t>επιδερμίδα</a:t>
            </a:r>
            <a:r>
              <a:rPr lang="el-GR" sz="2800" dirty="0" smtClean="0"/>
              <a:t>, </a:t>
            </a:r>
          </a:p>
          <a:p>
            <a:pPr>
              <a:buFont typeface="Arial" pitchFamily="34" charset="0"/>
              <a:buChar char="•"/>
            </a:pPr>
            <a:r>
              <a:rPr lang="el-GR" sz="2800" dirty="0" smtClean="0"/>
              <a:t> το </a:t>
            </a:r>
            <a:r>
              <a:rPr lang="el-GR" sz="2800" b="1" dirty="0" smtClean="0">
                <a:solidFill>
                  <a:srgbClr val="FFFF00"/>
                </a:solidFill>
              </a:rPr>
              <a:t>χόριο</a:t>
            </a:r>
            <a:r>
              <a:rPr lang="el-GR" sz="2800" dirty="0" smtClean="0"/>
              <a:t> και </a:t>
            </a:r>
          </a:p>
          <a:p>
            <a:pPr>
              <a:buFont typeface="Arial" pitchFamily="34" charset="0"/>
              <a:buChar char="•"/>
            </a:pPr>
            <a:r>
              <a:rPr lang="el-GR" sz="2800" dirty="0" smtClean="0"/>
              <a:t> τον </a:t>
            </a:r>
            <a:r>
              <a:rPr lang="el-GR" sz="2800" b="1" dirty="0" smtClean="0">
                <a:solidFill>
                  <a:srgbClr val="FFFF00"/>
                </a:solidFill>
              </a:rPr>
              <a:t>υποδόριο ή λιπώδη ιστό</a:t>
            </a:r>
            <a:r>
              <a:rPr lang="el-GR" sz="2800" dirty="0" smtClean="0"/>
              <a:t>. </a:t>
            </a:r>
          </a:p>
          <a:p>
            <a:r>
              <a:rPr lang="el-GR" sz="2800" dirty="0" smtClean="0"/>
              <a:t>Κάθε μια στιβάδα έχει διαφορετική κυτταρική σύσταση και διαφορετική δομή και λειτουργία.</a:t>
            </a: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ημερομηνίας"/>
          <p:cNvSpPr>
            <a:spLocks noGrp="1"/>
          </p:cNvSpPr>
          <p:nvPr>
            <p:ph type="dt" sz="half" idx="10"/>
          </p:nvPr>
        </p:nvSpPr>
        <p:spPr/>
        <p:txBody>
          <a:bodyPr/>
          <a:lstStyle/>
          <a:p>
            <a:fld id="{88CAC910-9979-432E-B699-08CD26711F37}" type="datetime1">
              <a:rPr lang="el-GR" smtClean="0"/>
              <a:pPr/>
              <a:t>6/12/2014</a:t>
            </a:fld>
            <a:endParaRPr lang="el-GR"/>
          </a:p>
        </p:txBody>
      </p:sp>
      <p:sp>
        <p:nvSpPr>
          <p:cNvPr id="5" name="4 - Θέση αριθμού διαφάνειας"/>
          <p:cNvSpPr>
            <a:spLocks noGrp="1"/>
          </p:cNvSpPr>
          <p:nvPr>
            <p:ph type="sldNum" sz="quarter" idx="12"/>
          </p:nvPr>
        </p:nvSpPr>
        <p:spPr/>
        <p:txBody>
          <a:bodyPr/>
          <a:lstStyle/>
          <a:p>
            <a:fld id="{E4D9FCAE-42D1-4E40-8D2D-229BA24A834B}" type="slidenum">
              <a:rPr lang="el-GR" smtClean="0"/>
              <a:pPr/>
              <a:t>3</a:t>
            </a:fld>
            <a:endParaRPr lang="el-GR"/>
          </a:p>
        </p:txBody>
      </p:sp>
      <p:pic>
        <p:nvPicPr>
          <p:cNvPr id="7" name="Picture 2" descr="http://www.infokids.gr/wp-content/uploads/2014/06/dermatologia-new.jpg"/>
          <p:cNvPicPr>
            <a:picLocks noChangeAspect="1" noChangeArrowheads="1"/>
          </p:cNvPicPr>
          <p:nvPr/>
        </p:nvPicPr>
        <p:blipFill>
          <a:blip r:embed="rId2" cstate="print"/>
          <a:srcRect/>
          <a:stretch>
            <a:fillRect/>
          </a:stretch>
        </p:blipFill>
        <p:spPr bwMode="auto">
          <a:xfrm>
            <a:off x="3491880" y="0"/>
            <a:ext cx="565212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a:solidFill>
            <a:schemeClr val="bg1"/>
          </a:solidFill>
        </p:spPr>
        <p:txBody>
          <a:bodyPr>
            <a:normAutofit/>
          </a:bodyPr>
          <a:lstStyle/>
          <a:p>
            <a:r>
              <a:rPr lang="el-GR" sz="4000" b="1" u="sng" dirty="0" smtClean="0">
                <a:solidFill>
                  <a:srgbClr val="00B050"/>
                </a:solidFill>
              </a:rPr>
              <a:t>Δομή και ανατομία της τρίχας</a:t>
            </a:r>
            <a:endParaRPr lang="el-GR" sz="4000" dirty="0">
              <a:solidFill>
                <a:srgbClr val="00B050"/>
              </a:solidFill>
            </a:endParaRPr>
          </a:p>
        </p:txBody>
      </p:sp>
      <p:sp>
        <p:nvSpPr>
          <p:cNvPr id="3" name="2 - Θέση περιεχομένου"/>
          <p:cNvSpPr>
            <a:spLocks noGrp="1"/>
          </p:cNvSpPr>
          <p:nvPr>
            <p:ph idx="1"/>
          </p:nvPr>
        </p:nvSpPr>
        <p:spPr>
          <a:xfrm>
            <a:off x="0" y="1124744"/>
            <a:ext cx="5076056" cy="5733256"/>
          </a:xfrm>
          <a:solidFill>
            <a:schemeClr val="accent3">
              <a:lumMod val="75000"/>
            </a:schemeClr>
          </a:solidFill>
        </p:spPr>
        <p:txBody>
          <a:bodyPr>
            <a:normAutofit fontScale="92500" lnSpcReduction="20000"/>
          </a:bodyPr>
          <a:lstStyle/>
          <a:p>
            <a:pPr marL="609600" indent="-609600">
              <a:lnSpc>
                <a:spcPct val="90000"/>
              </a:lnSpc>
              <a:buNone/>
            </a:pPr>
            <a:r>
              <a:rPr lang="el-GR" dirty="0" smtClean="0"/>
              <a:t>Η ρίζα της τρίχας περιβάλλεται από :</a:t>
            </a:r>
          </a:p>
          <a:p>
            <a:pPr marL="609600" indent="-609600">
              <a:lnSpc>
                <a:spcPct val="90000"/>
              </a:lnSpc>
              <a:buFontTx/>
              <a:buAutoNum type="arabicPeriod"/>
            </a:pPr>
            <a:r>
              <a:rPr lang="el-GR" u="sng" dirty="0" smtClean="0"/>
              <a:t>Επιθηλιακό θύλακο </a:t>
            </a:r>
            <a:r>
              <a:rPr lang="el-GR" dirty="0" smtClean="0"/>
              <a:t>(2 στιβάδες, έσω και έξω  κολεός) </a:t>
            </a:r>
          </a:p>
          <a:p>
            <a:pPr marL="609600" indent="-609600">
              <a:lnSpc>
                <a:spcPct val="90000"/>
              </a:lnSpc>
              <a:buFontTx/>
              <a:buAutoNum type="arabicPeriod"/>
            </a:pPr>
            <a:r>
              <a:rPr lang="el-GR" u="sng" dirty="0" smtClean="0"/>
              <a:t>Ινώδη θύλακο </a:t>
            </a:r>
            <a:r>
              <a:rPr lang="el-GR" dirty="0" smtClean="0"/>
              <a:t>(καλύπτει τον ινιακό)</a:t>
            </a:r>
          </a:p>
          <a:p>
            <a:pPr marL="609600" indent="-609600">
              <a:lnSpc>
                <a:spcPct val="90000"/>
              </a:lnSpc>
              <a:buFontTx/>
              <a:buAutoNum type="arabicPeriod"/>
            </a:pPr>
            <a:endParaRPr lang="el-GR" dirty="0" smtClean="0"/>
          </a:p>
          <a:p>
            <a:pPr marL="609600" indent="-609600">
              <a:lnSpc>
                <a:spcPct val="90000"/>
              </a:lnSpc>
              <a:buNone/>
            </a:pPr>
            <a:r>
              <a:rPr lang="el-GR" dirty="0" smtClean="0"/>
              <a:t>Συνεπώς, ο </a:t>
            </a:r>
            <a:r>
              <a:rPr lang="el-GR" b="1" u="sng" dirty="0" smtClean="0"/>
              <a:t>θύλακος της τρίχας </a:t>
            </a:r>
            <a:r>
              <a:rPr lang="el-GR" dirty="0" smtClean="0"/>
              <a:t>αποτελείται από :</a:t>
            </a:r>
          </a:p>
          <a:p>
            <a:pPr marL="609600" indent="-609600">
              <a:lnSpc>
                <a:spcPct val="90000"/>
              </a:lnSpc>
              <a:buNone/>
            </a:pPr>
            <a:r>
              <a:rPr lang="el-GR" dirty="0" smtClean="0"/>
              <a:t> το </a:t>
            </a:r>
            <a:r>
              <a:rPr lang="el-GR" dirty="0" smtClean="0">
                <a:solidFill>
                  <a:srgbClr val="FFFF00"/>
                </a:solidFill>
              </a:rPr>
              <a:t>βολβό</a:t>
            </a:r>
            <a:r>
              <a:rPr lang="el-GR" dirty="0" smtClean="0"/>
              <a:t>, </a:t>
            </a:r>
          </a:p>
          <a:p>
            <a:pPr marL="609600" indent="-609600">
              <a:lnSpc>
                <a:spcPct val="90000"/>
              </a:lnSpc>
              <a:buNone/>
            </a:pPr>
            <a:r>
              <a:rPr lang="el-GR" dirty="0" smtClean="0"/>
              <a:t>τη </a:t>
            </a:r>
            <a:r>
              <a:rPr lang="el-GR" dirty="0" smtClean="0">
                <a:solidFill>
                  <a:srgbClr val="FFFF00"/>
                </a:solidFill>
              </a:rPr>
              <a:t>θηλή της τρίχας</a:t>
            </a:r>
            <a:r>
              <a:rPr lang="el-GR" dirty="0" smtClean="0"/>
              <a:t>, </a:t>
            </a:r>
          </a:p>
          <a:p>
            <a:pPr marL="609600" indent="-609600">
              <a:lnSpc>
                <a:spcPct val="90000"/>
              </a:lnSpc>
              <a:buNone/>
            </a:pPr>
            <a:r>
              <a:rPr lang="el-GR" dirty="0" smtClean="0"/>
              <a:t>τον </a:t>
            </a:r>
            <a:r>
              <a:rPr lang="el-GR" dirty="0" smtClean="0">
                <a:solidFill>
                  <a:srgbClr val="FFFF00"/>
                </a:solidFill>
              </a:rPr>
              <a:t>επιθηλιακό θύλακο</a:t>
            </a:r>
            <a:r>
              <a:rPr lang="el-GR" dirty="0" smtClean="0"/>
              <a:t> και τον </a:t>
            </a:r>
            <a:r>
              <a:rPr lang="el-GR" dirty="0" smtClean="0">
                <a:solidFill>
                  <a:srgbClr val="FFFF00"/>
                </a:solidFill>
              </a:rPr>
              <a:t>ινώδη θύλακο </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DC036F46-2949-4C47-B8E7-F948DC62BB26}"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30</a:t>
            </a:fld>
            <a:endParaRPr lang="el-GR"/>
          </a:p>
        </p:txBody>
      </p:sp>
      <p:pic>
        <p:nvPicPr>
          <p:cNvPr id="7" name="Picture 2" descr="http://www.beautyqueens.gr/Photos/140315113911.jpg"/>
          <p:cNvPicPr>
            <a:picLocks noChangeAspect="1" noChangeArrowheads="1"/>
          </p:cNvPicPr>
          <p:nvPr/>
        </p:nvPicPr>
        <p:blipFill>
          <a:blip r:embed="rId2" cstate="print"/>
          <a:srcRect/>
          <a:stretch>
            <a:fillRect/>
          </a:stretch>
        </p:blipFill>
        <p:spPr bwMode="auto">
          <a:xfrm>
            <a:off x="5004048" y="1196752"/>
            <a:ext cx="4139952" cy="51845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a:solidFill>
            <a:schemeClr val="bg1"/>
          </a:solidFill>
        </p:spPr>
        <p:txBody>
          <a:bodyPr>
            <a:normAutofit fontScale="90000"/>
          </a:bodyPr>
          <a:lstStyle/>
          <a:p>
            <a:r>
              <a:rPr lang="el-GR" b="1" u="sng" dirty="0" smtClean="0">
                <a:solidFill>
                  <a:srgbClr val="00B050"/>
                </a:solidFill>
              </a:rPr>
              <a:t>Δομή και ανατομία της τρίχας</a:t>
            </a:r>
            <a:endParaRPr lang="el-GR" dirty="0">
              <a:solidFill>
                <a:srgbClr val="00B050"/>
              </a:solidFill>
            </a:endParaRPr>
          </a:p>
        </p:txBody>
      </p:sp>
      <p:sp>
        <p:nvSpPr>
          <p:cNvPr id="3" name="2 - Θέση περιεχομένου"/>
          <p:cNvSpPr>
            <a:spLocks noGrp="1"/>
          </p:cNvSpPr>
          <p:nvPr>
            <p:ph idx="1"/>
          </p:nvPr>
        </p:nvSpPr>
        <p:spPr>
          <a:xfrm>
            <a:off x="0" y="1268760"/>
            <a:ext cx="9144000" cy="5589240"/>
          </a:xfrm>
          <a:solidFill>
            <a:schemeClr val="accent3">
              <a:lumMod val="75000"/>
            </a:schemeClr>
          </a:solidFill>
        </p:spPr>
        <p:txBody>
          <a:bodyPr>
            <a:normAutofit/>
          </a:bodyPr>
          <a:lstStyle/>
          <a:p>
            <a:pPr>
              <a:lnSpc>
                <a:spcPct val="80000"/>
              </a:lnSpc>
            </a:pPr>
            <a:r>
              <a:rPr lang="el-GR" dirty="0" smtClean="0"/>
              <a:t>Στον επιθηλιακό θύλακο εκβάλλει ένας </a:t>
            </a:r>
            <a:r>
              <a:rPr lang="el-GR" b="1" dirty="0" smtClean="0">
                <a:solidFill>
                  <a:srgbClr val="FFC000"/>
                </a:solidFill>
              </a:rPr>
              <a:t>σμηγματογόνος αδένας</a:t>
            </a:r>
            <a:r>
              <a:rPr lang="el-GR" dirty="0" smtClean="0">
                <a:solidFill>
                  <a:srgbClr val="FFC000"/>
                </a:solidFill>
              </a:rPr>
              <a:t>. </a:t>
            </a:r>
          </a:p>
          <a:p>
            <a:pPr>
              <a:lnSpc>
                <a:spcPct val="80000"/>
              </a:lnSpc>
            </a:pPr>
            <a:r>
              <a:rPr lang="el-GR" u="sng" dirty="0" err="1" smtClean="0">
                <a:solidFill>
                  <a:srgbClr val="FFFF00"/>
                </a:solidFill>
              </a:rPr>
              <a:t>Τριχικός</a:t>
            </a:r>
            <a:r>
              <a:rPr lang="el-GR" u="sng" dirty="0" smtClean="0">
                <a:solidFill>
                  <a:srgbClr val="FFFF00"/>
                </a:solidFill>
              </a:rPr>
              <a:t> πόρος </a:t>
            </a:r>
            <a:r>
              <a:rPr lang="el-GR" dirty="0" smtClean="0"/>
              <a:t>: υπάρχει πάνω από την εκβολή του αδένα.</a:t>
            </a:r>
          </a:p>
          <a:p>
            <a:pPr>
              <a:lnSpc>
                <a:spcPct val="80000"/>
              </a:lnSpc>
            </a:pPr>
            <a:r>
              <a:rPr lang="el-GR" dirty="0" smtClean="0"/>
              <a:t>Από κάτω </a:t>
            </a:r>
            <a:r>
              <a:rPr lang="el-GR" dirty="0" err="1" smtClean="0"/>
              <a:t>προσφύεται</a:t>
            </a:r>
            <a:r>
              <a:rPr lang="el-GR" dirty="0" smtClean="0"/>
              <a:t> ο </a:t>
            </a:r>
            <a:r>
              <a:rPr lang="el-GR" b="1" dirty="0" err="1" smtClean="0">
                <a:solidFill>
                  <a:srgbClr val="FFFF00"/>
                </a:solidFill>
              </a:rPr>
              <a:t>ορθωτήρας</a:t>
            </a:r>
            <a:r>
              <a:rPr lang="el-GR" b="1" dirty="0" smtClean="0">
                <a:solidFill>
                  <a:srgbClr val="FFFF00"/>
                </a:solidFill>
              </a:rPr>
              <a:t> μυς</a:t>
            </a:r>
            <a:r>
              <a:rPr lang="el-GR" dirty="0" smtClean="0">
                <a:solidFill>
                  <a:srgbClr val="FFFF00"/>
                </a:solidFill>
              </a:rPr>
              <a:t> </a:t>
            </a:r>
            <a:r>
              <a:rPr lang="el-GR" dirty="0" smtClean="0"/>
              <a:t>της τρίχας. Όταν συσπάται </a:t>
            </a:r>
            <a:r>
              <a:rPr lang="el-GR" dirty="0" smtClean="0">
                <a:sym typeface="Wingdings" pitchFamily="2" charset="2"/>
              </a:rPr>
              <a:t> συμβαίνει το «ανατρίχιασμα» και η εκκένωση του σμηγματογόνου αδένα στον επιθηλιακό θύλακο. </a:t>
            </a:r>
          </a:p>
          <a:p>
            <a:pPr>
              <a:lnSpc>
                <a:spcPct val="80000"/>
              </a:lnSpc>
            </a:pPr>
            <a:r>
              <a:rPr lang="el-GR" b="1" u="sng" dirty="0" smtClean="0">
                <a:solidFill>
                  <a:srgbClr val="FFFF00"/>
                </a:solidFill>
              </a:rPr>
              <a:t>Δεν</a:t>
            </a:r>
            <a:r>
              <a:rPr lang="el-GR" dirty="0" smtClean="0">
                <a:solidFill>
                  <a:srgbClr val="FFFF00"/>
                </a:solidFill>
              </a:rPr>
              <a:t> </a:t>
            </a:r>
            <a:r>
              <a:rPr lang="el-GR" dirty="0" smtClean="0"/>
              <a:t>υπάρχουν </a:t>
            </a:r>
            <a:r>
              <a:rPr lang="el-GR" u="sng" dirty="0" err="1" smtClean="0"/>
              <a:t>ορθωτήρες</a:t>
            </a:r>
            <a:r>
              <a:rPr lang="el-GR" u="sng" dirty="0" smtClean="0"/>
              <a:t> μυς </a:t>
            </a:r>
            <a:r>
              <a:rPr lang="el-GR" dirty="0" smtClean="0"/>
              <a:t>: στους θυλάκους των τριχών του </a:t>
            </a:r>
            <a:r>
              <a:rPr lang="el-GR" dirty="0" err="1" smtClean="0"/>
              <a:t>γενείου</a:t>
            </a:r>
            <a:r>
              <a:rPr lang="el-GR" dirty="0" smtClean="0"/>
              <a:t>, του μετώπου, των φρυδιών, των βλεφαρίδων, της μύτης και του άνω και κάτω χείλους. </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601E5573-4BA6-4AEF-BED6-64625A97845E}"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31</a:t>
            </a:fld>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a:solidFill>
            <a:schemeClr val="bg1"/>
          </a:solidFill>
        </p:spPr>
        <p:txBody>
          <a:bodyPr>
            <a:normAutofit fontScale="90000"/>
          </a:bodyPr>
          <a:lstStyle/>
          <a:p>
            <a:r>
              <a:rPr lang="el-GR" b="1" u="sng" dirty="0" smtClean="0">
                <a:solidFill>
                  <a:srgbClr val="00B050"/>
                </a:solidFill>
              </a:rPr>
              <a:t>Δομή και ανατομία της τρίχας</a:t>
            </a:r>
            <a:endParaRPr lang="el-GR" dirty="0">
              <a:solidFill>
                <a:srgbClr val="00B050"/>
              </a:solidFill>
            </a:endParaRPr>
          </a:p>
        </p:txBody>
      </p:sp>
      <p:sp>
        <p:nvSpPr>
          <p:cNvPr id="3" name="2 - Θέση περιεχομένου"/>
          <p:cNvSpPr>
            <a:spLocks noGrp="1"/>
          </p:cNvSpPr>
          <p:nvPr>
            <p:ph idx="1"/>
          </p:nvPr>
        </p:nvSpPr>
        <p:spPr>
          <a:xfrm>
            <a:off x="457200" y="1600200"/>
            <a:ext cx="8507288" cy="4525963"/>
          </a:xfrm>
          <a:solidFill>
            <a:schemeClr val="accent3">
              <a:lumMod val="75000"/>
            </a:schemeClr>
          </a:solidFill>
        </p:spPr>
        <p:txBody>
          <a:bodyPr/>
          <a:lstStyle/>
          <a:p>
            <a:pPr>
              <a:lnSpc>
                <a:spcPct val="90000"/>
              </a:lnSpc>
              <a:buNone/>
            </a:pPr>
            <a:r>
              <a:rPr lang="el-GR" dirty="0" smtClean="0"/>
              <a:t>Το </a:t>
            </a:r>
            <a:r>
              <a:rPr lang="el-GR" u="sng" dirty="0" smtClean="0"/>
              <a:t>στέλεχος της τρίχας </a:t>
            </a:r>
            <a:r>
              <a:rPr lang="el-GR" dirty="0" smtClean="0"/>
              <a:t>αποτελείται από : </a:t>
            </a:r>
          </a:p>
          <a:p>
            <a:pPr>
              <a:lnSpc>
                <a:spcPct val="90000"/>
              </a:lnSpc>
            </a:pPr>
            <a:r>
              <a:rPr lang="el-GR" b="1" u="sng" dirty="0" err="1" smtClean="0">
                <a:solidFill>
                  <a:srgbClr val="FFFF00"/>
                </a:solidFill>
              </a:rPr>
              <a:t>Περιτρίχιο</a:t>
            </a:r>
            <a:r>
              <a:rPr lang="el-GR" u="sng" dirty="0" smtClean="0"/>
              <a:t>.</a:t>
            </a:r>
          </a:p>
          <a:p>
            <a:pPr>
              <a:lnSpc>
                <a:spcPct val="90000"/>
              </a:lnSpc>
            </a:pPr>
            <a:r>
              <a:rPr lang="el-GR" b="1" dirty="0" smtClean="0">
                <a:solidFill>
                  <a:srgbClr val="FFFF00"/>
                </a:solidFill>
              </a:rPr>
              <a:t>Φλοιός</a:t>
            </a:r>
            <a:r>
              <a:rPr lang="el-GR" b="1" dirty="0" smtClean="0"/>
              <a:t>.</a:t>
            </a:r>
            <a:r>
              <a:rPr lang="el-GR" dirty="0" smtClean="0"/>
              <a:t> Στα κύτταρά του βρίσκονται κοκκία μελανίνης (</a:t>
            </a:r>
            <a:r>
              <a:rPr lang="el-GR" dirty="0" err="1" smtClean="0"/>
              <a:t>μελανοσώματα</a:t>
            </a:r>
            <a:r>
              <a:rPr lang="el-GR" dirty="0" smtClean="0"/>
              <a:t>), που παράγονται από τους </a:t>
            </a:r>
            <a:r>
              <a:rPr lang="el-GR" dirty="0" err="1" smtClean="0"/>
              <a:t>μελανινοβλάστες</a:t>
            </a:r>
            <a:r>
              <a:rPr lang="el-GR" dirty="0" smtClean="0"/>
              <a:t> του βολβού της τρίχας. Η μελανίνη χρωματίζει την τρίχα. </a:t>
            </a:r>
          </a:p>
          <a:p>
            <a:pPr>
              <a:lnSpc>
                <a:spcPct val="90000"/>
              </a:lnSpc>
            </a:pPr>
            <a:r>
              <a:rPr lang="el-GR" b="1" dirty="0" smtClean="0">
                <a:solidFill>
                  <a:srgbClr val="FFFF00"/>
                </a:solidFill>
              </a:rPr>
              <a:t>Ο μυελός</a:t>
            </a:r>
            <a:r>
              <a:rPr lang="el-GR" b="1" dirty="0" smtClean="0"/>
              <a:t>. </a:t>
            </a:r>
            <a:r>
              <a:rPr lang="el-GR" dirty="0" smtClean="0"/>
              <a:t>Το εσωτερικό της τρίχας. Αποτελείται από </a:t>
            </a:r>
            <a:r>
              <a:rPr lang="el-GR" u="sng" dirty="0" smtClean="0">
                <a:solidFill>
                  <a:srgbClr val="92D050"/>
                </a:solidFill>
              </a:rPr>
              <a:t>μαλακή κερατίνη.</a:t>
            </a:r>
            <a:endParaRPr lang="el-GR" b="1" u="sng" dirty="0" smtClean="0">
              <a:solidFill>
                <a:srgbClr val="92D050"/>
              </a:solidFill>
            </a:endParaRP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17E2CFCA-40E6-461B-B573-665FBF6FD088}"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32</a:t>
            </a:fld>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1"/>
          </a:solidFill>
        </p:spPr>
        <p:txBody>
          <a:bodyPr/>
          <a:lstStyle/>
          <a:p>
            <a:r>
              <a:rPr lang="el-GR" b="1" u="sng" dirty="0" smtClean="0">
                <a:solidFill>
                  <a:srgbClr val="00B050"/>
                </a:solidFill>
              </a:rPr>
              <a:t>Μορφολογία της τρίχας</a:t>
            </a:r>
            <a:endParaRPr lang="el-GR" dirty="0">
              <a:solidFill>
                <a:srgbClr val="00B050"/>
              </a:solidFill>
            </a:endParaRPr>
          </a:p>
        </p:txBody>
      </p:sp>
      <p:sp>
        <p:nvSpPr>
          <p:cNvPr id="3" name="2 - Θέση περιεχομένου"/>
          <p:cNvSpPr>
            <a:spLocks noGrp="1"/>
          </p:cNvSpPr>
          <p:nvPr>
            <p:ph idx="1"/>
          </p:nvPr>
        </p:nvSpPr>
        <p:spPr>
          <a:solidFill>
            <a:schemeClr val="accent3">
              <a:lumMod val="75000"/>
            </a:schemeClr>
          </a:solidFill>
        </p:spPr>
        <p:txBody>
          <a:bodyPr/>
          <a:lstStyle/>
          <a:p>
            <a:pPr>
              <a:lnSpc>
                <a:spcPct val="90000"/>
              </a:lnSpc>
              <a:buNone/>
            </a:pPr>
            <a:r>
              <a:rPr lang="el-GR" dirty="0" smtClean="0"/>
              <a:t>Ανάλογα με το </a:t>
            </a:r>
            <a:r>
              <a:rPr lang="el-GR" b="1" dirty="0" smtClean="0">
                <a:solidFill>
                  <a:srgbClr val="FFC000"/>
                </a:solidFill>
              </a:rPr>
              <a:t>μέγεθος</a:t>
            </a:r>
            <a:r>
              <a:rPr lang="el-GR" dirty="0" smtClean="0"/>
              <a:t> οι τρίχες είναι :</a:t>
            </a:r>
          </a:p>
          <a:p>
            <a:pPr>
              <a:lnSpc>
                <a:spcPct val="90000"/>
              </a:lnSpc>
              <a:buClr>
                <a:srgbClr val="990000"/>
              </a:buClr>
              <a:buFont typeface="Wingdings" pitchFamily="2" charset="2"/>
              <a:buChar char="q"/>
            </a:pPr>
            <a:r>
              <a:rPr lang="el-GR" b="1" dirty="0" smtClean="0">
                <a:solidFill>
                  <a:srgbClr val="00B050"/>
                </a:solidFill>
              </a:rPr>
              <a:t>Χνοώδεις ή χνούδι</a:t>
            </a:r>
            <a:r>
              <a:rPr lang="el-GR" dirty="0" smtClean="0"/>
              <a:t>. Λεπτές και κοντές και δεν έχουν μυελό.</a:t>
            </a:r>
          </a:p>
          <a:p>
            <a:pPr>
              <a:lnSpc>
                <a:spcPct val="90000"/>
              </a:lnSpc>
              <a:buClr>
                <a:srgbClr val="990000"/>
              </a:buClr>
              <a:buFont typeface="Wingdings" pitchFamily="2" charset="2"/>
              <a:buChar char="q"/>
            </a:pPr>
            <a:r>
              <a:rPr lang="el-GR" dirty="0" smtClean="0"/>
              <a:t> </a:t>
            </a:r>
            <a:r>
              <a:rPr lang="el-GR" b="1" dirty="0" smtClean="0">
                <a:solidFill>
                  <a:srgbClr val="00B050"/>
                </a:solidFill>
              </a:rPr>
              <a:t>Κοντές</a:t>
            </a:r>
            <a:r>
              <a:rPr lang="el-GR" b="1" dirty="0" smtClean="0"/>
              <a:t>, </a:t>
            </a:r>
            <a:r>
              <a:rPr lang="el-GR" dirty="0" smtClean="0"/>
              <a:t>όπως οι βλεφαρίδες, οι τρίχες των φρυδιών, των ρωθώνων της μύτης και του έξω ακουστικού πόρου.</a:t>
            </a:r>
          </a:p>
          <a:p>
            <a:pPr>
              <a:lnSpc>
                <a:spcPct val="90000"/>
              </a:lnSpc>
              <a:buClr>
                <a:srgbClr val="990000"/>
              </a:buClr>
              <a:buFont typeface="Wingdings" pitchFamily="2" charset="2"/>
              <a:buChar char="q"/>
            </a:pPr>
            <a:r>
              <a:rPr lang="el-GR" b="1" dirty="0" smtClean="0"/>
              <a:t> </a:t>
            </a:r>
            <a:r>
              <a:rPr lang="el-GR" b="1" dirty="0" smtClean="0">
                <a:solidFill>
                  <a:srgbClr val="00B050"/>
                </a:solidFill>
              </a:rPr>
              <a:t>Μακριές και παχιές</a:t>
            </a:r>
            <a:r>
              <a:rPr lang="el-GR" b="1" dirty="0" smtClean="0"/>
              <a:t>, </a:t>
            </a:r>
            <a:r>
              <a:rPr lang="el-GR" dirty="0" smtClean="0"/>
              <a:t>όπως το τριχωτό της κεφαλής, της μασχάλης, το </a:t>
            </a:r>
            <a:r>
              <a:rPr lang="el-GR" dirty="0" err="1" smtClean="0"/>
              <a:t>γένειο</a:t>
            </a:r>
            <a:r>
              <a:rPr lang="el-GR" dirty="0" smtClean="0"/>
              <a:t> και το εφηβαίο.</a:t>
            </a:r>
            <a:endParaRPr lang="el-GR" b="1" dirty="0" smtClean="0"/>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C1792366-A8EB-4C3E-BB62-558560E65619}"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33</a:t>
            </a:fld>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1"/>
          </a:solidFill>
        </p:spPr>
        <p:txBody>
          <a:bodyPr/>
          <a:lstStyle/>
          <a:p>
            <a:r>
              <a:rPr lang="el-GR" b="1" u="sng" dirty="0" smtClean="0">
                <a:solidFill>
                  <a:srgbClr val="00B050"/>
                </a:solidFill>
              </a:rPr>
              <a:t>Μορφολογία της τρίχας</a:t>
            </a:r>
            <a:endParaRPr lang="el-GR" dirty="0">
              <a:solidFill>
                <a:srgbClr val="00B050"/>
              </a:solidFill>
            </a:endParaRPr>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Ανάλογα με το </a:t>
            </a:r>
            <a:r>
              <a:rPr lang="el-GR" b="1" dirty="0" smtClean="0">
                <a:solidFill>
                  <a:srgbClr val="FFC000"/>
                </a:solidFill>
              </a:rPr>
              <a:t>σχήμα</a:t>
            </a:r>
            <a:r>
              <a:rPr lang="el-GR" dirty="0" smtClean="0"/>
              <a:t> τους οι τρίχες διακρίνονται σε 4 τύπους :  </a:t>
            </a:r>
          </a:p>
          <a:p>
            <a:pPr>
              <a:buNone/>
            </a:pPr>
            <a:endParaRPr lang="el-GR" dirty="0" smtClean="0"/>
          </a:p>
          <a:p>
            <a:pPr>
              <a:buClr>
                <a:srgbClr val="990000"/>
              </a:buClr>
              <a:buFont typeface="Wingdings" pitchFamily="2" charset="2"/>
              <a:buChar char="q"/>
            </a:pPr>
            <a:r>
              <a:rPr lang="el-GR" dirty="0" smtClean="0"/>
              <a:t> ελικοειδής («μπούκλα»)</a:t>
            </a:r>
          </a:p>
          <a:p>
            <a:pPr>
              <a:buClr>
                <a:srgbClr val="990000"/>
              </a:buClr>
              <a:buFont typeface="Wingdings" pitchFamily="2" charset="2"/>
              <a:buChar char="q"/>
            </a:pPr>
            <a:endParaRPr lang="el-GR" dirty="0" smtClean="0"/>
          </a:p>
          <a:p>
            <a:pPr>
              <a:buClr>
                <a:srgbClr val="990000"/>
              </a:buClr>
              <a:buFont typeface="Wingdings" pitchFamily="2" charset="2"/>
              <a:buChar char="q"/>
            </a:pPr>
            <a:r>
              <a:rPr lang="el-GR" dirty="0" smtClean="0"/>
              <a:t> σπειροειδής  στους Νέγρους ( «κατσαρός») </a:t>
            </a:r>
          </a:p>
          <a:p>
            <a:pPr>
              <a:buClr>
                <a:srgbClr val="990000"/>
              </a:buClr>
              <a:buFont typeface="Wingdings" pitchFamily="2" charset="2"/>
              <a:buChar char="q"/>
            </a:pPr>
            <a:endParaRPr lang="el-GR" dirty="0" smtClean="0"/>
          </a:p>
          <a:p>
            <a:pPr>
              <a:buClr>
                <a:srgbClr val="990000"/>
              </a:buClr>
              <a:buFont typeface="Wingdings" pitchFamily="2" charset="2"/>
              <a:buChar char="q"/>
            </a:pPr>
            <a:r>
              <a:rPr lang="el-GR" dirty="0" smtClean="0"/>
              <a:t> κυματοειδής σε αρκετούς Ευρωπαίους</a:t>
            </a:r>
          </a:p>
          <a:p>
            <a:pPr>
              <a:buClr>
                <a:srgbClr val="990000"/>
              </a:buClr>
              <a:buFont typeface="Wingdings" pitchFamily="2" charset="2"/>
              <a:buChar char="q"/>
            </a:pPr>
            <a:endParaRPr lang="el-GR" dirty="0" smtClean="0"/>
          </a:p>
          <a:p>
            <a:pPr>
              <a:buClr>
                <a:srgbClr val="990000"/>
              </a:buClr>
              <a:buFont typeface="Wingdings" pitchFamily="2" charset="2"/>
              <a:buChar char="q"/>
            </a:pPr>
            <a:r>
              <a:rPr lang="el-GR" dirty="0" smtClean="0"/>
              <a:t> ευθύς («ίσιος») στην κίτρινη φυλή </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21F1AEF5-1BB8-4669-9ECD-733E735B028E}"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34</a:t>
            </a:fld>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a:solidFill>
            <a:schemeClr val="bg1"/>
          </a:solidFill>
        </p:spPr>
        <p:txBody>
          <a:bodyPr/>
          <a:lstStyle/>
          <a:p>
            <a:r>
              <a:rPr lang="el-GR" b="1" u="sng" dirty="0" smtClean="0">
                <a:solidFill>
                  <a:srgbClr val="00B050"/>
                </a:solidFill>
              </a:rPr>
              <a:t>Μορφολογία της τρίχας</a:t>
            </a:r>
            <a:endParaRPr lang="el-GR" dirty="0">
              <a:solidFill>
                <a:srgbClr val="00B050"/>
              </a:solidFill>
            </a:endParaRPr>
          </a:p>
        </p:txBody>
      </p:sp>
      <p:sp>
        <p:nvSpPr>
          <p:cNvPr id="3" name="2 - Θέση περιεχομένου"/>
          <p:cNvSpPr>
            <a:spLocks noGrp="1"/>
          </p:cNvSpPr>
          <p:nvPr>
            <p:ph idx="1"/>
          </p:nvPr>
        </p:nvSpPr>
        <p:spPr>
          <a:xfrm>
            <a:off x="0" y="1484784"/>
            <a:ext cx="9144000" cy="5373216"/>
          </a:xfrm>
          <a:solidFill>
            <a:schemeClr val="accent3">
              <a:lumMod val="75000"/>
            </a:schemeClr>
          </a:solidFill>
        </p:spPr>
        <p:txBody>
          <a:bodyPr/>
          <a:lstStyle/>
          <a:p>
            <a:pPr>
              <a:buNone/>
            </a:pPr>
            <a:r>
              <a:rPr lang="el-GR" dirty="0" smtClean="0"/>
              <a:t>Το </a:t>
            </a:r>
            <a:r>
              <a:rPr lang="el-GR" b="1" i="1" u="sng" dirty="0" smtClean="0">
                <a:solidFill>
                  <a:srgbClr val="00B0F0"/>
                </a:solidFill>
              </a:rPr>
              <a:t>χρώμα</a:t>
            </a:r>
            <a:r>
              <a:rPr lang="el-GR" dirty="0" smtClean="0">
                <a:solidFill>
                  <a:srgbClr val="00B0F0"/>
                </a:solidFill>
              </a:rPr>
              <a:t> </a:t>
            </a:r>
            <a:r>
              <a:rPr lang="el-GR" dirty="0" smtClean="0"/>
              <a:t>της τρίχας οφείλεται στον </a:t>
            </a:r>
            <a:r>
              <a:rPr lang="el-GR" i="1" u="sng" dirty="0" smtClean="0">
                <a:solidFill>
                  <a:srgbClr val="FFC000"/>
                </a:solidFill>
              </a:rPr>
              <a:t>α ρ ι θ μ ό</a:t>
            </a:r>
            <a:r>
              <a:rPr lang="el-GR" dirty="0" smtClean="0">
                <a:solidFill>
                  <a:srgbClr val="FFC000"/>
                </a:solidFill>
              </a:rPr>
              <a:t> και τον </a:t>
            </a:r>
            <a:r>
              <a:rPr lang="el-GR" i="1" u="sng" dirty="0" smtClean="0">
                <a:solidFill>
                  <a:srgbClr val="FFC000"/>
                </a:solidFill>
              </a:rPr>
              <a:t>τ ύ π ο</a:t>
            </a:r>
            <a:r>
              <a:rPr lang="el-GR" dirty="0" smtClean="0">
                <a:solidFill>
                  <a:srgbClr val="FFC000"/>
                </a:solidFill>
              </a:rPr>
              <a:t> των </a:t>
            </a:r>
            <a:r>
              <a:rPr lang="el-GR" dirty="0" err="1" smtClean="0">
                <a:solidFill>
                  <a:srgbClr val="FFC000"/>
                </a:solidFill>
              </a:rPr>
              <a:t>μελανοσωμάτων</a:t>
            </a:r>
            <a:r>
              <a:rPr lang="el-GR" dirty="0" smtClean="0"/>
              <a:t> που βρίσκονται στη φλοιώδη μοίρα του στελέχους της τρίχας. Υπάρχουν 3 είδη </a:t>
            </a:r>
            <a:r>
              <a:rPr lang="el-GR" dirty="0" err="1" smtClean="0"/>
              <a:t>μελανοσωμάτων</a:t>
            </a:r>
            <a:r>
              <a:rPr lang="el-GR" dirty="0" smtClean="0"/>
              <a:t> στην τρίχα.</a:t>
            </a:r>
          </a:p>
          <a:p>
            <a:r>
              <a:rPr lang="el-GR" dirty="0" smtClean="0"/>
              <a:t>Αυτά με </a:t>
            </a:r>
            <a:r>
              <a:rPr lang="el-GR" b="1" dirty="0" err="1" smtClean="0">
                <a:solidFill>
                  <a:srgbClr val="00B0F0"/>
                </a:solidFill>
              </a:rPr>
              <a:t>ερυθρομελανίνη</a:t>
            </a:r>
            <a:r>
              <a:rPr lang="el-GR" b="1" dirty="0" smtClean="0">
                <a:solidFill>
                  <a:srgbClr val="00B0F0"/>
                </a:solidFill>
              </a:rPr>
              <a:t> </a:t>
            </a:r>
          </a:p>
          <a:p>
            <a:r>
              <a:rPr lang="el-GR" b="1" dirty="0" err="1" smtClean="0">
                <a:solidFill>
                  <a:srgbClr val="00B0F0"/>
                </a:solidFill>
              </a:rPr>
              <a:t>Ευμελανίνη</a:t>
            </a:r>
            <a:r>
              <a:rPr lang="el-GR" b="1" dirty="0" smtClean="0"/>
              <a:t> </a:t>
            </a:r>
            <a:r>
              <a:rPr lang="el-GR" dirty="0" smtClean="0"/>
              <a:t>(καφέ ή μαύρο χρώμα)</a:t>
            </a:r>
          </a:p>
          <a:p>
            <a:r>
              <a:rPr lang="el-GR" b="1" dirty="0" err="1" smtClean="0">
                <a:solidFill>
                  <a:srgbClr val="00B0F0"/>
                </a:solidFill>
              </a:rPr>
              <a:t>Φαιομελανίνη</a:t>
            </a:r>
            <a:r>
              <a:rPr lang="el-GR" b="1" dirty="0" smtClean="0"/>
              <a:t> </a:t>
            </a:r>
            <a:r>
              <a:rPr lang="el-GR" dirty="0" smtClean="0"/>
              <a:t>(κόκκινο ή ξανθό χρώμα)</a:t>
            </a:r>
            <a:r>
              <a:rPr lang="el-GR" b="1" dirty="0" smtClean="0"/>
              <a:t> </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98D19346-E498-4430-B858-88C03A65A4D9}"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35</a:t>
            </a:fld>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a:solidFill>
            <a:schemeClr val="bg1"/>
          </a:solidFill>
        </p:spPr>
        <p:txBody>
          <a:bodyPr>
            <a:normAutofit fontScale="90000"/>
          </a:bodyPr>
          <a:lstStyle/>
          <a:p>
            <a:pPr algn="l"/>
            <a:r>
              <a:rPr lang="el-GR" b="1" u="sng" dirty="0" smtClean="0">
                <a:solidFill>
                  <a:srgbClr val="00B050"/>
                </a:solidFill>
              </a:rPr>
              <a:t>Επομένως : </a:t>
            </a:r>
            <a:endParaRPr lang="el-GR" u="sng" dirty="0">
              <a:solidFill>
                <a:srgbClr val="00B050"/>
              </a:solidFill>
            </a:endParaRPr>
          </a:p>
        </p:txBody>
      </p:sp>
      <p:sp>
        <p:nvSpPr>
          <p:cNvPr id="3" name="2 - Θέση περιεχομένου"/>
          <p:cNvSpPr>
            <a:spLocks noGrp="1"/>
          </p:cNvSpPr>
          <p:nvPr>
            <p:ph idx="1"/>
          </p:nvPr>
        </p:nvSpPr>
        <p:spPr>
          <a:xfrm>
            <a:off x="0" y="908720"/>
            <a:ext cx="9144000" cy="5949280"/>
          </a:xfrm>
          <a:solidFill>
            <a:schemeClr val="accent3">
              <a:lumMod val="75000"/>
            </a:schemeClr>
          </a:solidFill>
        </p:spPr>
        <p:txBody>
          <a:bodyPr>
            <a:normAutofit fontScale="92500" lnSpcReduction="10000"/>
          </a:bodyPr>
          <a:lstStyle/>
          <a:p>
            <a:pPr>
              <a:lnSpc>
                <a:spcPct val="80000"/>
              </a:lnSpc>
              <a:buClr>
                <a:schemeClr val="accent2"/>
              </a:buClr>
              <a:buFont typeface="Wingdings" pitchFamily="2" charset="2"/>
              <a:buChar char="Ø"/>
            </a:pPr>
            <a:r>
              <a:rPr lang="el-GR" u="sng" dirty="0" smtClean="0">
                <a:solidFill>
                  <a:srgbClr val="FFFF00"/>
                </a:solidFill>
              </a:rPr>
              <a:t>Γκρίζες τρίχες </a:t>
            </a:r>
            <a:r>
              <a:rPr lang="el-GR" dirty="0" smtClean="0">
                <a:sym typeface="Wingdings" pitchFamily="2" charset="2"/>
              </a:rPr>
              <a:t> ελαττωμένος αριθμός </a:t>
            </a:r>
            <a:r>
              <a:rPr lang="el-GR" dirty="0" err="1" smtClean="0">
                <a:sym typeface="Wingdings" pitchFamily="2" charset="2"/>
              </a:rPr>
              <a:t>μελανοσωμάτων</a:t>
            </a:r>
            <a:r>
              <a:rPr lang="el-GR" dirty="0" smtClean="0">
                <a:sym typeface="Wingdings" pitchFamily="2" charset="2"/>
              </a:rPr>
              <a:t> και φυσαλίδων αέρα μεταξύ των στιβάδων  </a:t>
            </a:r>
          </a:p>
          <a:p>
            <a:pPr>
              <a:lnSpc>
                <a:spcPct val="80000"/>
              </a:lnSpc>
              <a:buClr>
                <a:schemeClr val="accent2"/>
              </a:buClr>
              <a:buFont typeface="Wingdings" pitchFamily="2" charset="2"/>
              <a:buChar char="Ø"/>
            </a:pPr>
            <a:endParaRPr lang="el-GR" dirty="0" smtClean="0">
              <a:sym typeface="Wingdings" pitchFamily="2" charset="2"/>
            </a:endParaRPr>
          </a:p>
          <a:p>
            <a:pPr>
              <a:lnSpc>
                <a:spcPct val="80000"/>
              </a:lnSpc>
              <a:buClr>
                <a:schemeClr val="accent2"/>
              </a:buClr>
              <a:buFont typeface="Wingdings" pitchFamily="2" charset="2"/>
              <a:buChar char="Ø"/>
            </a:pPr>
            <a:r>
              <a:rPr lang="el-GR" u="sng" dirty="0" smtClean="0">
                <a:sym typeface="Wingdings" pitchFamily="2" charset="2"/>
              </a:rPr>
              <a:t> </a:t>
            </a:r>
            <a:r>
              <a:rPr lang="el-GR" u="sng" dirty="0" smtClean="0">
                <a:solidFill>
                  <a:srgbClr val="FFFF00"/>
                </a:solidFill>
                <a:sym typeface="Wingdings" pitchFamily="2" charset="2"/>
              </a:rPr>
              <a:t>Άσπρες τρίχες </a:t>
            </a:r>
            <a:r>
              <a:rPr lang="el-GR" dirty="0" smtClean="0">
                <a:sym typeface="Wingdings" pitchFamily="2" charset="2"/>
              </a:rPr>
              <a:t> δεν έχουν καθόλου </a:t>
            </a:r>
            <a:r>
              <a:rPr lang="el-GR" dirty="0" err="1" smtClean="0">
                <a:sym typeface="Wingdings" pitchFamily="2" charset="2"/>
              </a:rPr>
              <a:t>μελανοσώματα</a:t>
            </a:r>
            <a:r>
              <a:rPr lang="el-GR" dirty="0" smtClean="0">
                <a:sym typeface="Wingdings" pitchFamily="2" charset="2"/>
              </a:rPr>
              <a:t> (αντικαθίστανται από κενά αέρα) </a:t>
            </a:r>
          </a:p>
          <a:p>
            <a:pPr>
              <a:lnSpc>
                <a:spcPct val="80000"/>
              </a:lnSpc>
              <a:buClr>
                <a:schemeClr val="accent2"/>
              </a:buClr>
              <a:buFont typeface="Wingdings" pitchFamily="2" charset="2"/>
              <a:buChar char="Ø"/>
            </a:pPr>
            <a:endParaRPr lang="el-GR" dirty="0" smtClean="0">
              <a:sym typeface="Wingdings" pitchFamily="2" charset="2"/>
            </a:endParaRPr>
          </a:p>
          <a:p>
            <a:pPr>
              <a:lnSpc>
                <a:spcPct val="80000"/>
              </a:lnSpc>
              <a:buClr>
                <a:schemeClr val="accent2"/>
              </a:buClr>
              <a:buFont typeface="Wingdings" pitchFamily="2" charset="2"/>
              <a:buChar char="Ø"/>
            </a:pPr>
            <a:r>
              <a:rPr lang="el-GR" u="sng" dirty="0" smtClean="0">
                <a:solidFill>
                  <a:srgbClr val="FFFF00"/>
                </a:solidFill>
                <a:sym typeface="Wingdings" pitchFamily="2" charset="2"/>
              </a:rPr>
              <a:t>Ξανθές</a:t>
            </a:r>
            <a:r>
              <a:rPr lang="el-GR" dirty="0" smtClean="0">
                <a:sym typeface="Wingdings" pitchFamily="2" charset="2"/>
              </a:rPr>
              <a:t>  έχουν μειωμένο αριθμό </a:t>
            </a:r>
            <a:r>
              <a:rPr lang="el-GR" dirty="0" err="1" smtClean="0">
                <a:sym typeface="Wingdings" pitchFamily="2" charset="2"/>
              </a:rPr>
              <a:t>μελανοσωμάτων</a:t>
            </a:r>
            <a:r>
              <a:rPr lang="el-GR" dirty="0" smtClean="0">
                <a:sym typeface="Wingdings" pitchFamily="2" charset="2"/>
              </a:rPr>
              <a:t>, περιέχουν </a:t>
            </a:r>
            <a:r>
              <a:rPr lang="el-GR" dirty="0" err="1" smtClean="0">
                <a:sym typeface="Wingdings" pitchFamily="2" charset="2"/>
              </a:rPr>
              <a:t>φαιομελανίνη</a:t>
            </a:r>
            <a:r>
              <a:rPr lang="el-GR" dirty="0" smtClean="0">
                <a:sym typeface="Wingdings" pitchFamily="2" charset="2"/>
              </a:rPr>
              <a:t> και </a:t>
            </a:r>
            <a:r>
              <a:rPr lang="el-GR" dirty="0" err="1" smtClean="0">
                <a:sym typeface="Wingdings" pitchFamily="2" charset="2"/>
              </a:rPr>
              <a:t>ευμελανίνη</a:t>
            </a:r>
            <a:endParaRPr lang="el-GR" dirty="0" smtClean="0">
              <a:sym typeface="Wingdings" pitchFamily="2" charset="2"/>
            </a:endParaRPr>
          </a:p>
          <a:p>
            <a:pPr>
              <a:lnSpc>
                <a:spcPct val="80000"/>
              </a:lnSpc>
              <a:buClr>
                <a:schemeClr val="accent2"/>
              </a:buClr>
              <a:buFont typeface="Wingdings" pitchFamily="2" charset="2"/>
              <a:buChar char="Ø"/>
            </a:pPr>
            <a:endParaRPr lang="el-GR" dirty="0" smtClean="0">
              <a:sym typeface="Wingdings" pitchFamily="2" charset="2"/>
            </a:endParaRPr>
          </a:p>
          <a:p>
            <a:pPr>
              <a:lnSpc>
                <a:spcPct val="80000"/>
              </a:lnSpc>
              <a:buClr>
                <a:schemeClr val="accent2"/>
              </a:buClr>
              <a:buFont typeface="Wingdings" pitchFamily="2" charset="2"/>
              <a:buChar char="Ø"/>
            </a:pPr>
            <a:r>
              <a:rPr lang="el-GR" u="sng" dirty="0" smtClean="0">
                <a:solidFill>
                  <a:srgbClr val="FFFF00"/>
                </a:solidFill>
                <a:sym typeface="Wingdings" pitchFamily="2" charset="2"/>
              </a:rPr>
              <a:t>Ερυθρωπές</a:t>
            </a:r>
            <a:r>
              <a:rPr lang="el-GR" u="sng" dirty="0" smtClean="0">
                <a:sym typeface="Wingdings" pitchFamily="2" charset="2"/>
              </a:rPr>
              <a:t> </a:t>
            </a:r>
            <a:r>
              <a:rPr lang="el-GR" dirty="0" smtClean="0">
                <a:sym typeface="Wingdings" pitchFamily="2" charset="2"/>
              </a:rPr>
              <a:t> τα </a:t>
            </a:r>
            <a:r>
              <a:rPr lang="el-GR" dirty="0" err="1" smtClean="0">
                <a:sym typeface="Wingdings" pitchFamily="2" charset="2"/>
              </a:rPr>
              <a:t>μελανοσώματα</a:t>
            </a:r>
            <a:r>
              <a:rPr lang="el-GR" dirty="0" smtClean="0">
                <a:sym typeface="Wingdings" pitchFamily="2" charset="2"/>
              </a:rPr>
              <a:t> περιέχουν </a:t>
            </a:r>
            <a:r>
              <a:rPr lang="el-GR" dirty="0" err="1" smtClean="0">
                <a:sym typeface="Wingdings" pitchFamily="2" charset="2"/>
              </a:rPr>
              <a:t>ερυθρομελανίνη</a:t>
            </a:r>
            <a:endParaRPr lang="el-GR" dirty="0" smtClean="0">
              <a:sym typeface="Wingdings" pitchFamily="2" charset="2"/>
            </a:endParaRPr>
          </a:p>
          <a:p>
            <a:pPr>
              <a:lnSpc>
                <a:spcPct val="80000"/>
              </a:lnSpc>
              <a:buClr>
                <a:schemeClr val="accent2"/>
              </a:buClr>
              <a:buNone/>
            </a:pPr>
            <a:r>
              <a:rPr lang="el-GR" dirty="0" smtClean="0">
                <a:sym typeface="Wingdings" pitchFamily="2" charset="2"/>
              </a:rPr>
              <a:t> </a:t>
            </a:r>
          </a:p>
          <a:p>
            <a:pPr>
              <a:lnSpc>
                <a:spcPct val="80000"/>
              </a:lnSpc>
              <a:buClr>
                <a:schemeClr val="accent2"/>
              </a:buClr>
              <a:buFont typeface="Wingdings" pitchFamily="2" charset="2"/>
              <a:buChar char="Ø"/>
            </a:pPr>
            <a:r>
              <a:rPr lang="el-GR" u="sng" dirty="0" smtClean="0">
                <a:solidFill>
                  <a:srgbClr val="FFFF00"/>
                </a:solidFill>
                <a:sym typeface="Wingdings" pitchFamily="2" charset="2"/>
              </a:rPr>
              <a:t>Σκούρες</a:t>
            </a:r>
            <a:r>
              <a:rPr lang="el-GR" dirty="0" smtClean="0">
                <a:solidFill>
                  <a:srgbClr val="FFFF00"/>
                </a:solidFill>
                <a:sym typeface="Wingdings" pitchFamily="2" charset="2"/>
              </a:rPr>
              <a:t> </a:t>
            </a:r>
            <a:r>
              <a:rPr lang="el-GR" dirty="0" smtClean="0">
                <a:sym typeface="Wingdings" pitchFamily="2" charset="2"/>
              </a:rPr>
              <a:t> έχουν πολλά </a:t>
            </a:r>
            <a:r>
              <a:rPr lang="el-GR" dirty="0" err="1" smtClean="0">
                <a:sym typeface="Wingdings" pitchFamily="2" charset="2"/>
              </a:rPr>
              <a:t>μελανοσώματα</a:t>
            </a:r>
            <a:r>
              <a:rPr lang="el-GR" dirty="0" smtClean="0">
                <a:sym typeface="Wingdings" pitchFamily="2" charset="2"/>
              </a:rPr>
              <a:t> με </a:t>
            </a:r>
            <a:r>
              <a:rPr lang="el-GR" dirty="0" err="1" smtClean="0">
                <a:sym typeface="Wingdings" pitchFamily="2" charset="2"/>
              </a:rPr>
              <a:t>ευμελανίνη</a:t>
            </a:r>
            <a:r>
              <a:rPr lang="el-GR" dirty="0" smtClean="0">
                <a:sym typeface="Wingdings" pitchFamily="2" charset="2"/>
              </a:rPr>
              <a:t> και </a:t>
            </a:r>
            <a:r>
              <a:rPr lang="el-GR" dirty="0" err="1" smtClean="0">
                <a:sym typeface="Wingdings" pitchFamily="2" charset="2"/>
              </a:rPr>
              <a:t>φαιομελανίνη</a:t>
            </a:r>
            <a:r>
              <a:rPr lang="el-GR" dirty="0" smtClean="0">
                <a:sym typeface="Wingdings" pitchFamily="2" charset="2"/>
              </a:rPr>
              <a:t>. </a:t>
            </a:r>
          </a:p>
          <a:p>
            <a:pPr>
              <a:lnSpc>
                <a:spcPct val="80000"/>
              </a:lnSpc>
            </a:pPr>
            <a:endParaRPr lang="el-GR" dirty="0" smtClean="0"/>
          </a:p>
          <a:p>
            <a:pPr>
              <a:buNone/>
            </a:pPr>
            <a:endParaRPr lang="el-GR" dirty="0"/>
          </a:p>
        </p:txBody>
      </p:sp>
      <p:sp>
        <p:nvSpPr>
          <p:cNvPr id="4" name="3 - Θέση υποσέλιδου"/>
          <p:cNvSpPr>
            <a:spLocks noGrp="1"/>
          </p:cNvSpPr>
          <p:nvPr>
            <p:ph type="ftr" sz="quarter" idx="11"/>
          </p:nvPr>
        </p:nvSpPr>
        <p:spPr/>
        <p:txBody>
          <a:bodyPr/>
          <a:lstStyle/>
          <a:p>
            <a:r>
              <a:rPr lang="el-GR" dirty="0" smtClean="0"/>
              <a:t>Αναστασιάδη </a:t>
            </a:r>
            <a:r>
              <a:rPr lang="el-GR" dirty="0" err="1" smtClean="0"/>
              <a:t>Ντότσικα</a:t>
            </a:r>
            <a:r>
              <a:rPr lang="el-GR" dirty="0" smtClean="0"/>
              <a:t> Ιωάννα Μ.Δ.Ε.</a:t>
            </a:r>
            <a:endParaRPr lang="el-GR" dirty="0"/>
          </a:p>
        </p:txBody>
      </p:sp>
      <p:sp>
        <p:nvSpPr>
          <p:cNvPr id="5" name="4 - Θέση ημερομηνίας"/>
          <p:cNvSpPr>
            <a:spLocks noGrp="1"/>
          </p:cNvSpPr>
          <p:nvPr>
            <p:ph type="dt" sz="half" idx="10"/>
          </p:nvPr>
        </p:nvSpPr>
        <p:spPr/>
        <p:txBody>
          <a:bodyPr/>
          <a:lstStyle/>
          <a:p>
            <a:fld id="{214D5FAF-786C-4FDD-947B-D5188C00947C}"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36</a:t>
            </a:fld>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a:solidFill>
            <a:schemeClr val="bg1"/>
          </a:solidFill>
        </p:spPr>
        <p:txBody>
          <a:bodyPr>
            <a:normAutofit fontScale="90000"/>
          </a:bodyPr>
          <a:lstStyle/>
          <a:p>
            <a:r>
              <a:rPr lang="el-GR" b="1" u="sng" dirty="0" smtClean="0">
                <a:solidFill>
                  <a:srgbClr val="00B050"/>
                </a:solidFill>
              </a:rPr>
              <a:t>Τρίχα </a:t>
            </a:r>
            <a:endParaRPr lang="el-GR" u="sng" dirty="0">
              <a:solidFill>
                <a:srgbClr val="00B050"/>
              </a:solidFill>
            </a:endParaRPr>
          </a:p>
        </p:txBody>
      </p:sp>
      <p:sp>
        <p:nvSpPr>
          <p:cNvPr id="3" name="2 - Θέση περιεχομένου"/>
          <p:cNvSpPr>
            <a:spLocks noGrp="1"/>
          </p:cNvSpPr>
          <p:nvPr>
            <p:ph idx="1"/>
          </p:nvPr>
        </p:nvSpPr>
        <p:spPr>
          <a:xfrm>
            <a:off x="0" y="1196752"/>
            <a:ext cx="9144000" cy="5661248"/>
          </a:xfrm>
          <a:solidFill>
            <a:schemeClr val="accent3">
              <a:lumMod val="75000"/>
            </a:schemeClr>
          </a:solidFill>
        </p:spPr>
        <p:txBody>
          <a:bodyPr>
            <a:normAutofit/>
          </a:bodyPr>
          <a:lstStyle/>
          <a:p>
            <a:pPr>
              <a:buNone/>
            </a:pPr>
            <a:r>
              <a:rPr lang="el-GR" dirty="0" smtClean="0"/>
              <a:t>Η </a:t>
            </a:r>
            <a:r>
              <a:rPr lang="el-GR" u="sng" dirty="0" smtClean="0">
                <a:solidFill>
                  <a:srgbClr val="FFC000"/>
                </a:solidFill>
              </a:rPr>
              <a:t>πυκνότητα</a:t>
            </a:r>
            <a:r>
              <a:rPr lang="el-GR" u="sng" dirty="0" smtClean="0"/>
              <a:t> των τριχών </a:t>
            </a:r>
            <a:r>
              <a:rPr lang="el-GR" dirty="0" smtClean="0"/>
              <a:t>εξαρτάται από την περιοχή του δέρματος και είναι διαφορετική από άτομο σε άτομο. </a:t>
            </a:r>
          </a:p>
          <a:p>
            <a:pPr>
              <a:buNone/>
            </a:pPr>
            <a:r>
              <a:rPr lang="el-GR" dirty="0" smtClean="0"/>
              <a:t>Για παράδειγμα : στο τριχωτό της κεφαλής υπάρχουν 100-150.000 τρίχες με μέση πυκνότητα 600 τρίχες ανά τετραγωνικό εκατοστό.</a:t>
            </a:r>
          </a:p>
          <a:p>
            <a:pPr>
              <a:buNone/>
            </a:pPr>
            <a:r>
              <a:rPr lang="el-GR" dirty="0" smtClean="0"/>
              <a:t>Με την πάροδο όμως της ηλικίας μειώνεται ο αριθμός τους κι έτσι αλλάζει η πυκνότητά τους.  </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E6180F20-9EFF-4264-8EF1-78EAACB3A5BA}"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37</a:t>
            </a:fld>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648072"/>
          </a:xfrm>
          <a:solidFill>
            <a:schemeClr val="bg1"/>
          </a:solidFill>
        </p:spPr>
        <p:txBody>
          <a:bodyPr>
            <a:normAutofit fontScale="90000"/>
          </a:bodyPr>
          <a:lstStyle/>
          <a:p>
            <a:r>
              <a:rPr lang="el-GR" b="1" u="sng" dirty="0" smtClean="0">
                <a:solidFill>
                  <a:srgbClr val="00B050"/>
                </a:solidFill>
              </a:rPr>
              <a:t>Στάδια ανάπτυξης της τρίχας</a:t>
            </a:r>
            <a:endParaRPr lang="el-GR" dirty="0">
              <a:solidFill>
                <a:srgbClr val="00B050"/>
              </a:solidFill>
            </a:endParaRPr>
          </a:p>
        </p:txBody>
      </p:sp>
      <p:sp>
        <p:nvSpPr>
          <p:cNvPr id="3" name="2 - Θέση περιεχομένου"/>
          <p:cNvSpPr>
            <a:spLocks noGrp="1"/>
          </p:cNvSpPr>
          <p:nvPr>
            <p:ph idx="1"/>
          </p:nvPr>
        </p:nvSpPr>
        <p:spPr>
          <a:xfrm>
            <a:off x="0" y="1052736"/>
            <a:ext cx="9144000" cy="5805264"/>
          </a:xfrm>
          <a:solidFill>
            <a:schemeClr val="accent3">
              <a:lumMod val="75000"/>
            </a:schemeClr>
          </a:solidFill>
        </p:spPr>
        <p:txBody>
          <a:bodyPr>
            <a:normAutofit fontScale="92500"/>
          </a:bodyPr>
          <a:lstStyle/>
          <a:p>
            <a:pPr>
              <a:lnSpc>
                <a:spcPct val="80000"/>
              </a:lnSpc>
              <a:buNone/>
            </a:pPr>
            <a:r>
              <a:rPr lang="el-GR" sz="3000" dirty="0" smtClean="0"/>
              <a:t>Η ανάπτυξη, η εξέλιξη, η πτώση και η ανάπλαση των τριχών πραγματοποιείται με έναν καθορισμένο κύκλο και διέρχεται 3 στάδια:   </a:t>
            </a:r>
          </a:p>
          <a:p>
            <a:pPr>
              <a:lnSpc>
                <a:spcPct val="80000"/>
              </a:lnSpc>
            </a:pPr>
            <a:r>
              <a:rPr lang="el-GR" sz="3000" dirty="0" smtClean="0"/>
              <a:t>Το </a:t>
            </a:r>
            <a:r>
              <a:rPr lang="el-GR" sz="3000" b="1" u="sng" dirty="0" err="1" smtClean="0">
                <a:solidFill>
                  <a:srgbClr val="FFFF00"/>
                </a:solidFill>
              </a:rPr>
              <a:t>αναγενές</a:t>
            </a:r>
            <a:r>
              <a:rPr lang="el-GR" sz="3000" dirty="0" smtClean="0"/>
              <a:t> : η τρίχα αυξάνεται, μέχρι το στέλεχος να πάρει το τελικό μήκος (0,5 χιλ.-1,5 μέτρο). Τότε η τρίχα παραμένει σε ηρεμία. Τριχωτό κεφαλής: διαρκεί 3-6 χρόνια. Τρίχες των βλεφάρων: 2-6 μήνες.</a:t>
            </a:r>
          </a:p>
          <a:p>
            <a:pPr>
              <a:lnSpc>
                <a:spcPct val="80000"/>
              </a:lnSpc>
            </a:pPr>
            <a:endParaRPr lang="el-GR" sz="3000" dirty="0" smtClean="0"/>
          </a:p>
          <a:p>
            <a:pPr>
              <a:lnSpc>
                <a:spcPct val="80000"/>
              </a:lnSpc>
            </a:pPr>
            <a:r>
              <a:rPr lang="el-GR" sz="3000" dirty="0" smtClean="0"/>
              <a:t>Το </a:t>
            </a:r>
            <a:r>
              <a:rPr lang="el-GR" sz="3000" b="1" u="sng" dirty="0" err="1" smtClean="0">
                <a:solidFill>
                  <a:srgbClr val="FFFF00"/>
                </a:solidFill>
              </a:rPr>
              <a:t>καταγενές</a:t>
            </a:r>
            <a:r>
              <a:rPr lang="el-GR" sz="3000" dirty="0" smtClean="0"/>
              <a:t> : Η τρίχα σταματάει να αυξάνεται. Αρχίζουν οι επεξεργασίες που ετοιμάζουν την πτώση της τρίχας και την ανάπλαση της νέας. Διαρκεί 2-3 εβδομάδες. </a:t>
            </a:r>
          </a:p>
          <a:p>
            <a:pPr>
              <a:lnSpc>
                <a:spcPct val="80000"/>
              </a:lnSpc>
            </a:pPr>
            <a:endParaRPr lang="el-GR" sz="3000" dirty="0" smtClean="0"/>
          </a:p>
          <a:p>
            <a:pPr>
              <a:lnSpc>
                <a:spcPct val="80000"/>
              </a:lnSpc>
            </a:pPr>
            <a:r>
              <a:rPr lang="el-GR" sz="3000" dirty="0" smtClean="0"/>
              <a:t>Το </a:t>
            </a:r>
            <a:r>
              <a:rPr lang="el-GR" sz="3000" b="1" u="sng" dirty="0" err="1" smtClean="0">
                <a:solidFill>
                  <a:srgbClr val="FFFF00"/>
                </a:solidFill>
              </a:rPr>
              <a:t>τελογενές</a:t>
            </a:r>
            <a:r>
              <a:rPr lang="el-GR" sz="3000" dirty="0" smtClean="0"/>
              <a:t> (1-4 μήνες) : Η τρίχα ανεβαίνει στο θύλακα, μέχρι να </a:t>
            </a:r>
            <a:r>
              <a:rPr lang="el-GR" sz="3000" dirty="0" err="1" smtClean="0"/>
              <a:t>αποπέσει</a:t>
            </a:r>
            <a:r>
              <a:rPr lang="el-GR" sz="3000" dirty="0" smtClean="0"/>
              <a:t> και απωθείται από την κορυφή της νέας τρίχας που αναγεννήθηκε από το νέο βολβό.  </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3E9F2643-7428-423F-9A91-131D251E497D}"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38</a:t>
            </a:fld>
            <a:endParaRPr 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pic>
        <p:nvPicPr>
          <p:cNvPr id="3" name="Picture 4" descr="Στάδια τρίχας"/>
          <p:cNvPicPr>
            <a:picLocks noChangeAspect="1" noChangeArrowheads="1"/>
          </p:cNvPicPr>
          <p:nvPr/>
        </p:nvPicPr>
        <p:blipFill>
          <a:blip r:embed="rId2" cstate="print"/>
          <a:srcRect/>
          <a:stretch>
            <a:fillRect/>
          </a:stretch>
        </p:blipFill>
        <p:spPr bwMode="auto">
          <a:xfrm>
            <a:off x="0" y="332656"/>
            <a:ext cx="9144000" cy="5976663"/>
          </a:xfrm>
          <a:prstGeom prst="rect">
            <a:avLst/>
          </a:prstGeom>
          <a:noFill/>
          <a:ln w="9525">
            <a:noFill/>
            <a:miter lim="800000"/>
            <a:headEnd/>
            <a:tailEnd/>
          </a:ln>
        </p:spPr>
      </p:pic>
      <p:sp>
        <p:nvSpPr>
          <p:cNvPr id="4" name="3 - Θέση ημερομηνίας"/>
          <p:cNvSpPr>
            <a:spLocks noGrp="1"/>
          </p:cNvSpPr>
          <p:nvPr>
            <p:ph type="dt" sz="half" idx="10"/>
          </p:nvPr>
        </p:nvSpPr>
        <p:spPr/>
        <p:txBody>
          <a:bodyPr/>
          <a:lstStyle/>
          <a:p>
            <a:fld id="{0EF3DA55-D58A-44E3-A377-825F58FDBDA0}" type="datetime1">
              <a:rPr lang="el-GR" smtClean="0"/>
              <a:pPr/>
              <a:t>6/12/2014</a:t>
            </a:fld>
            <a:endParaRPr lang="el-GR"/>
          </a:p>
        </p:txBody>
      </p:sp>
      <p:sp>
        <p:nvSpPr>
          <p:cNvPr id="5" name="4 - Θέση αριθμού διαφάνειας"/>
          <p:cNvSpPr>
            <a:spLocks noGrp="1"/>
          </p:cNvSpPr>
          <p:nvPr>
            <p:ph type="sldNum" sz="quarter" idx="12"/>
          </p:nvPr>
        </p:nvSpPr>
        <p:spPr/>
        <p:txBody>
          <a:bodyPr/>
          <a:lstStyle/>
          <a:p>
            <a:fld id="{E4D9FCAE-42D1-4E40-8D2D-229BA24A834B}" type="slidenum">
              <a:rPr lang="el-GR" smtClean="0"/>
              <a:pPr/>
              <a:t>39</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a:solidFill>
            <a:schemeClr val="bg2"/>
          </a:solidFill>
        </p:spPr>
        <p:txBody>
          <a:bodyPr>
            <a:normAutofit/>
          </a:bodyPr>
          <a:lstStyle/>
          <a:p>
            <a:r>
              <a:rPr lang="en-US" sz="2800" dirty="0" smtClean="0">
                <a:solidFill>
                  <a:srgbClr val="FFC000"/>
                </a:solidFill>
              </a:rPr>
              <a:t>3</a:t>
            </a:r>
            <a:r>
              <a:rPr lang="el-GR" sz="2800" dirty="0" smtClean="0">
                <a:solidFill>
                  <a:srgbClr val="FFC000"/>
                </a:solidFill>
              </a:rPr>
              <a:t>. </a:t>
            </a:r>
            <a:r>
              <a:rPr lang="el-GR" sz="2800" u="sng" dirty="0" smtClean="0">
                <a:solidFill>
                  <a:srgbClr val="FFC000"/>
                </a:solidFill>
              </a:rPr>
              <a:t>Τι παρατηρούμε στην επιφάνεια του δέρματος;</a:t>
            </a:r>
            <a:endParaRPr lang="el-GR" sz="2800" u="sng" dirty="0">
              <a:solidFill>
                <a:srgbClr val="FFC000"/>
              </a:solidFill>
            </a:endParaRPr>
          </a:p>
        </p:txBody>
      </p:sp>
      <p:sp>
        <p:nvSpPr>
          <p:cNvPr id="3" name="2 - Θέση περιεχομένου"/>
          <p:cNvSpPr>
            <a:spLocks noGrp="1"/>
          </p:cNvSpPr>
          <p:nvPr>
            <p:ph idx="1"/>
          </p:nvPr>
        </p:nvSpPr>
        <p:spPr>
          <a:xfrm>
            <a:off x="0" y="908720"/>
            <a:ext cx="9144000" cy="5949280"/>
          </a:xfrm>
          <a:solidFill>
            <a:schemeClr val="bg2"/>
          </a:solidFill>
        </p:spPr>
        <p:txBody>
          <a:bodyPr>
            <a:normAutofit fontScale="92500" lnSpcReduction="10000"/>
          </a:bodyPr>
          <a:lstStyle/>
          <a:p>
            <a:pPr>
              <a:buNone/>
            </a:pPr>
            <a:r>
              <a:rPr lang="el-GR" u="sng" dirty="0" smtClean="0"/>
              <a:t>Παρατηρούμε:</a:t>
            </a:r>
          </a:p>
          <a:p>
            <a:pPr>
              <a:buFont typeface="Wingdings" pitchFamily="2" charset="2"/>
              <a:buChar char="Ø"/>
            </a:pPr>
            <a:r>
              <a:rPr lang="el-GR" dirty="0" smtClean="0"/>
              <a:t> το </a:t>
            </a:r>
            <a:r>
              <a:rPr lang="el-GR" b="1" dirty="0" smtClean="0">
                <a:solidFill>
                  <a:srgbClr val="FFFF00"/>
                </a:solidFill>
              </a:rPr>
              <a:t>άτριχο μέρος</a:t>
            </a:r>
            <a:r>
              <a:rPr lang="el-GR" dirty="0" smtClean="0"/>
              <a:t>, </a:t>
            </a:r>
          </a:p>
          <a:p>
            <a:pPr>
              <a:buFont typeface="Wingdings" pitchFamily="2" charset="2"/>
              <a:buChar char="Ø"/>
            </a:pPr>
            <a:r>
              <a:rPr lang="el-GR" dirty="0" smtClean="0"/>
              <a:t>το </a:t>
            </a:r>
            <a:r>
              <a:rPr lang="el-GR" b="1" dirty="0" err="1" smtClean="0">
                <a:solidFill>
                  <a:srgbClr val="FFFF00"/>
                </a:solidFill>
              </a:rPr>
              <a:t>έντριχο</a:t>
            </a:r>
            <a:r>
              <a:rPr lang="el-GR" b="1" dirty="0" smtClean="0">
                <a:solidFill>
                  <a:srgbClr val="FFFF00"/>
                </a:solidFill>
              </a:rPr>
              <a:t> μέρος </a:t>
            </a:r>
            <a:r>
              <a:rPr lang="el-GR" dirty="0" smtClean="0"/>
              <a:t>(τρίχες), λιπίδια, λεπτές ρυτιδώσεις και άλλα στοιχεία του όπως φακίδες, σπίλους, πόρους. </a:t>
            </a:r>
          </a:p>
          <a:p>
            <a:pPr>
              <a:buNone/>
            </a:pPr>
            <a:r>
              <a:rPr lang="el-GR" u="sng" dirty="0" smtClean="0"/>
              <a:t>Περιλαμβάνονται: </a:t>
            </a:r>
            <a:r>
              <a:rPr lang="el-GR" b="1" dirty="0" smtClean="0">
                <a:solidFill>
                  <a:srgbClr val="FFFF00"/>
                </a:solidFill>
              </a:rPr>
              <a:t>οι όνυχες και οι αδένες </a:t>
            </a:r>
            <a:r>
              <a:rPr lang="el-GR" dirty="0" smtClean="0"/>
              <a:t>(σμηγματογόνοι και ιδρωτοποιοί). </a:t>
            </a:r>
          </a:p>
          <a:p>
            <a:pPr>
              <a:buNone/>
            </a:pPr>
            <a:r>
              <a:rPr lang="el-GR" dirty="0" smtClean="0"/>
              <a:t>Με βάση το πάχος της επιδερμίδας, το δέρμα διακρίνεται σε </a:t>
            </a:r>
            <a:r>
              <a:rPr lang="el-GR" b="1" dirty="0" smtClean="0">
                <a:solidFill>
                  <a:srgbClr val="FFFF00"/>
                </a:solidFill>
              </a:rPr>
              <a:t>παχύ</a:t>
            </a:r>
            <a:r>
              <a:rPr lang="el-GR" dirty="0" smtClean="0">
                <a:solidFill>
                  <a:srgbClr val="FF0000"/>
                </a:solidFill>
              </a:rPr>
              <a:t> </a:t>
            </a:r>
            <a:r>
              <a:rPr lang="el-GR" dirty="0" smtClean="0"/>
              <a:t>και </a:t>
            </a:r>
            <a:r>
              <a:rPr lang="el-GR" b="1" dirty="0" smtClean="0">
                <a:solidFill>
                  <a:srgbClr val="FFFF00"/>
                </a:solidFill>
              </a:rPr>
              <a:t>λεπτό</a:t>
            </a:r>
            <a:r>
              <a:rPr lang="el-GR" dirty="0" smtClean="0">
                <a:solidFill>
                  <a:srgbClr val="FFFF00"/>
                </a:solidFill>
              </a:rPr>
              <a:t>. </a:t>
            </a:r>
          </a:p>
          <a:p>
            <a:pPr>
              <a:buNone/>
            </a:pPr>
            <a:r>
              <a:rPr lang="el-GR" dirty="0" smtClean="0"/>
              <a:t>Το </a:t>
            </a:r>
            <a:r>
              <a:rPr lang="el-GR" dirty="0" smtClean="0">
                <a:solidFill>
                  <a:srgbClr val="FFFF00"/>
                </a:solidFill>
              </a:rPr>
              <a:t>παχύ</a:t>
            </a:r>
            <a:r>
              <a:rPr lang="el-GR" dirty="0" smtClean="0"/>
              <a:t> δέρμα είναι </a:t>
            </a:r>
            <a:r>
              <a:rPr lang="el-GR" b="1" u="sng" dirty="0" smtClean="0">
                <a:solidFill>
                  <a:srgbClr val="FFFF00"/>
                </a:solidFill>
              </a:rPr>
              <a:t>άτριχο, λείο και γυμνό</a:t>
            </a:r>
            <a:r>
              <a:rPr lang="el-GR" dirty="0" smtClean="0"/>
              <a:t>, και βρίσκεται στις παλάμες και τα πέλματα. </a:t>
            </a:r>
          </a:p>
          <a:p>
            <a:pPr>
              <a:buNone/>
            </a:pPr>
            <a:r>
              <a:rPr lang="el-GR" dirty="0" smtClean="0"/>
              <a:t>Το </a:t>
            </a:r>
            <a:r>
              <a:rPr lang="el-GR" dirty="0" smtClean="0">
                <a:solidFill>
                  <a:srgbClr val="FFFF00"/>
                </a:solidFill>
              </a:rPr>
              <a:t>λεπτό</a:t>
            </a:r>
            <a:r>
              <a:rPr lang="el-GR" dirty="0" smtClean="0"/>
              <a:t> δέρμα είναι </a:t>
            </a:r>
            <a:r>
              <a:rPr lang="el-GR" b="1" u="sng" dirty="0" smtClean="0">
                <a:solidFill>
                  <a:srgbClr val="FFFF00"/>
                </a:solidFill>
              </a:rPr>
              <a:t>τριχωτό</a:t>
            </a:r>
            <a:r>
              <a:rPr lang="el-GR" dirty="0" smtClean="0"/>
              <a:t> και συναντάται στα υπόλοιπα μέρη του σώματος. </a:t>
            </a:r>
          </a:p>
          <a:p>
            <a:pPr>
              <a:buNone/>
            </a:pPr>
            <a:endParaRPr lang="el-GR" dirty="0" smtClean="0"/>
          </a:p>
          <a:p>
            <a:pPr>
              <a:buNone/>
            </a:pPr>
            <a:endParaRPr lang="el-GR" dirty="0" smtClean="0"/>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C42D8E22-05EC-4FD9-BC96-5571539A805F}"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4</a:t>
            </a:fld>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dk1"/>
          </a:lnRef>
          <a:fillRef idx="3">
            <a:schemeClr val="dk1"/>
          </a:fillRef>
          <a:effectRef idx="2">
            <a:schemeClr val="dk1"/>
          </a:effectRef>
          <a:fontRef idx="minor">
            <a:schemeClr val="lt1"/>
          </a:fontRef>
        </p:style>
        <p:txBody>
          <a:bodyPr>
            <a:normAutofit fontScale="90000"/>
          </a:bodyPr>
          <a:lstStyle/>
          <a:p>
            <a:r>
              <a:rPr lang="el-GR" b="1" dirty="0" smtClean="0">
                <a:solidFill>
                  <a:srgbClr val="FF0000"/>
                </a:solidFill>
              </a:rPr>
              <a:t>3. 2. ΑΔΕΝΕΣ ΤΟΥ ΔΕΡΜΑΤΟΣ</a:t>
            </a:r>
            <a:r>
              <a:rPr lang="el-GR" dirty="0" smtClean="0">
                <a:solidFill>
                  <a:srgbClr val="FF0000"/>
                </a:solidFill>
              </a:rPr>
              <a:t/>
            </a:r>
            <a:br>
              <a:rPr lang="el-GR" dirty="0" smtClean="0">
                <a:solidFill>
                  <a:srgbClr val="FF0000"/>
                </a:solidFill>
              </a:rPr>
            </a:br>
            <a:r>
              <a:rPr lang="el-GR" b="1" dirty="0" smtClean="0">
                <a:solidFill>
                  <a:srgbClr val="FFFF00"/>
                </a:solidFill>
              </a:rPr>
              <a:t>Σμηγματογόνοι αδένες</a:t>
            </a:r>
            <a:endParaRPr lang="el-GR" dirty="0">
              <a:solidFill>
                <a:srgbClr val="FFFF00"/>
              </a:solidFill>
            </a:endParaRPr>
          </a:p>
        </p:txBody>
      </p:sp>
      <p:sp>
        <p:nvSpPr>
          <p:cNvPr id="3" name="2 - Θέση περιεχομένου"/>
          <p:cNvSpPr>
            <a:spLocks noGrp="1"/>
          </p:cNvSpPr>
          <p:nvPr>
            <p:ph idx="1"/>
          </p:nvPr>
        </p:nvSpPr>
        <p:spPr>
          <a:xfrm>
            <a:off x="0" y="1600200"/>
            <a:ext cx="9144000" cy="5257800"/>
          </a:xfrm>
        </p:spPr>
        <p:style>
          <a:lnRef idx="1">
            <a:schemeClr val="dk1"/>
          </a:lnRef>
          <a:fillRef idx="2">
            <a:schemeClr val="dk1"/>
          </a:fillRef>
          <a:effectRef idx="1">
            <a:schemeClr val="dk1"/>
          </a:effectRef>
          <a:fontRef idx="minor">
            <a:schemeClr val="dk1"/>
          </a:fontRef>
        </p:style>
        <p:txBody>
          <a:bodyPr/>
          <a:lstStyle/>
          <a:p>
            <a:pPr>
              <a:buNone/>
            </a:pPr>
            <a:r>
              <a:rPr lang="el-GR" sz="2800" dirty="0" smtClean="0"/>
              <a:t>Βρίσκονται σε όλη την επιφάνεια του δέρματος </a:t>
            </a:r>
            <a:r>
              <a:rPr lang="el-GR" sz="2800" i="1" u="sng" dirty="0" smtClean="0">
                <a:solidFill>
                  <a:srgbClr val="FFFF00"/>
                </a:solidFill>
              </a:rPr>
              <a:t>εκτός</a:t>
            </a:r>
            <a:r>
              <a:rPr lang="el-GR" sz="2800" dirty="0" smtClean="0">
                <a:solidFill>
                  <a:srgbClr val="FFFF00"/>
                </a:solidFill>
              </a:rPr>
              <a:t> </a:t>
            </a:r>
            <a:r>
              <a:rPr lang="el-GR" sz="2800" dirty="0" smtClean="0"/>
              <a:t>από τις παλάμες και τα πέλματα.</a:t>
            </a:r>
          </a:p>
          <a:p>
            <a:r>
              <a:rPr lang="el-GR" dirty="0" smtClean="0"/>
              <a:t>Τριχωτό της κεφαλής </a:t>
            </a:r>
          </a:p>
          <a:p>
            <a:r>
              <a:rPr lang="el-GR" dirty="0" smtClean="0"/>
              <a:t>Πρόσωπο (ιδίως μέτωπο και πηγούνι)</a:t>
            </a:r>
          </a:p>
          <a:p>
            <a:r>
              <a:rPr lang="el-GR" dirty="0" smtClean="0"/>
              <a:t>Άνω μισό του θώρακα</a:t>
            </a:r>
          </a:p>
          <a:p>
            <a:r>
              <a:rPr lang="el-GR" dirty="0" smtClean="0"/>
              <a:t>Ράχη </a:t>
            </a:r>
          </a:p>
          <a:p>
            <a:r>
              <a:rPr lang="el-GR" dirty="0" smtClean="0"/>
              <a:t>Ώμους </a:t>
            </a:r>
          </a:p>
          <a:p>
            <a:r>
              <a:rPr lang="el-GR" dirty="0" err="1" smtClean="0"/>
              <a:t>Περινεογεννητική</a:t>
            </a:r>
            <a:r>
              <a:rPr lang="el-GR" dirty="0" smtClean="0"/>
              <a:t> περιοχή </a:t>
            </a:r>
          </a:p>
          <a:p>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3D562E21-9D6A-43A8-ACE2-F35562475DF5}"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40</a:t>
            </a:fld>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764704"/>
          </a:xfrm>
        </p:spPr>
        <p:style>
          <a:lnRef idx="1">
            <a:schemeClr val="dk1"/>
          </a:lnRef>
          <a:fillRef idx="3">
            <a:schemeClr val="dk1"/>
          </a:fillRef>
          <a:effectRef idx="2">
            <a:schemeClr val="dk1"/>
          </a:effectRef>
          <a:fontRef idx="minor">
            <a:schemeClr val="lt1"/>
          </a:fontRef>
        </p:style>
        <p:txBody>
          <a:bodyPr>
            <a:noAutofit/>
          </a:bodyPr>
          <a:lstStyle/>
          <a:p>
            <a:r>
              <a:rPr lang="el-GR" sz="2800" b="1" dirty="0" smtClean="0">
                <a:solidFill>
                  <a:srgbClr val="FFFF00"/>
                </a:solidFill>
              </a:rPr>
              <a:t>Σμηγματογόνοι </a:t>
            </a:r>
            <a:r>
              <a:rPr lang="el-GR" sz="2800" b="1" dirty="0">
                <a:solidFill>
                  <a:srgbClr val="FFFF00"/>
                </a:solidFill>
              </a:rPr>
              <a:t>αδένες</a:t>
            </a:r>
            <a:r>
              <a:rPr lang="el-GR" sz="2800" dirty="0">
                <a:solidFill>
                  <a:srgbClr val="FFFF00"/>
                </a:solidFill>
              </a:rPr>
              <a:t/>
            </a:r>
            <a:br>
              <a:rPr lang="el-GR" sz="2800" dirty="0">
                <a:solidFill>
                  <a:srgbClr val="FFFF00"/>
                </a:solidFill>
              </a:rPr>
            </a:br>
            <a:endParaRPr lang="el-GR" sz="2800" dirty="0">
              <a:solidFill>
                <a:srgbClr val="FFFF00"/>
              </a:solidFill>
            </a:endParaRPr>
          </a:p>
        </p:txBody>
      </p:sp>
      <p:sp>
        <p:nvSpPr>
          <p:cNvPr id="3" name="2 - Θέση περιεχομένου"/>
          <p:cNvSpPr>
            <a:spLocks noGrp="1"/>
          </p:cNvSpPr>
          <p:nvPr>
            <p:ph idx="1"/>
          </p:nvPr>
        </p:nvSpPr>
        <p:spPr>
          <a:xfrm>
            <a:off x="0" y="548680"/>
            <a:ext cx="9144000" cy="6309320"/>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buNone/>
            </a:pPr>
            <a:r>
              <a:rPr lang="el-GR" sz="3000" dirty="0"/>
              <a:t>Οι σμηγματογόνοι αδένες είναι </a:t>
            </a:r>
            <a:r>
              <a:rPr lang="el-GR" sz="3000" b="1" dirty="0"/>
              <a:t>κυψελοειδείς αδένες</a:t>
            </a:r>
            <a:r>
              <a:rPr lang="el-GR" sz="3000" b="1" dirty="0" smtClean="0"/>
              <a:t>.</a:t>
            </a:r>
          </a:p>
          <a:p>
            <a:pPr>
              <a:buNone/>
            </a:pPr>
            <a:r>
              <a:rPr lang="el-GR" sz="3000" dirty="0"/>
              <a:t> Αποτελούνται από το </a:t>
            </a:r>
            <a:r>
              <a:rPr lang="el-GR" sz="3000" b="1" u="sng" dirty="0"/>
              <a:t>αδενικό </a:t>
            </a:r>
            <a:r>
              <a:rPr lang="el-GR" sz="3000" b="1" u="sng" dirty="0" smtClean="0"/>
              <a:t>σώμα </a:t>
            </a:r>
            <a:r>
              <a:rPr lang="el-GR" sz="3000" dirty="0" smtClean="0"/>
              <a:t>και </a:t>
            </a:r>
            <a:r>
              <a:rPr lang="el-GR" sz="3000" dirty="0"/>
              <a:t>τον </a:t>
            </a:r>
            <a:r>
              <a:rPr lang="el-GR" sz="3000" b="1" u="sng" dirty="0"/>
              <a:t>εκφορητικό πόρο</a:t>
            </a:r>
            <a:r>
              <a:rPr lang="el-GR" sz="3000" dirty="0"/>
              <a:t>. Ο πόρος είναι βραχύς και ευρύς και συνήθως καταλήγει στην άνω μοίρα ενός </a:t>
            </a:r>
            <a:r>
              <a:rPr lang="el-GR" sz="3000" u="sng" dirty="0" err="1"/>
              <a:t>τριχοθυλακίου</a:t>
            </a:r>
            <a:r>
              <a:rPr lang="el-GR" sz="3000" u="sng" dirty="0" smtClean="0"/>
              <a:t>.</a:t>
            </a:r>
          </a:p>
          <a:p>
            <a:pPr>
              <a:buNone/>
            </a:pPr>
            <a:r>
              <a:rPr lang="el-GR" sz="3000" dirty="0" smtClean="0"/>
              <a:t> </a:t>
            </a:r>
            <a:r>
              <a:rPr lang="el-GR" sz="3000" dirty="0"/>
              <a:t>Σε ορισμένες περιοχές, όπως είναι η </a:t>
            </a:r>
            <a:r>
              <a:rPr lang="el-GR" sz="3000" u="sng" dirty="0"/>
              <a:t>βάλανος του πέος </a:t>
            </a:r>
            <a:r>
              <a:rPr lang="el-GR" sz="3000" dirty="0"/>
              <a:t>και της </a:t>
            </a:r>
            <a:r>
              <a:rPr lang="el-GR" sz="3000" u="sng" dirty="0"/>
              <a:t>κλειτορίδας</a:t>
            </a:r>
            <a:r>
              <a:rPr lang="el-GR" sz="3000" dirty="0"/>
              <a:t> και τα </a:t>
            </a:r>
            <a:r>
              <a:rPr lang="el-GR" sz="3000" u="sng" dirty="0"/>
              <a:t>χείλη,</a:t>
            </a:r>
            <a:r>
              <a:rPr lang="el-GR" sz="3000" dirty="0"/>
              <a:t> οι αδένες </a:t>
            </a:r>
            <a:r>
              <a:rPr lang="el-GR" sz="3000" dirty="0" smtClean="0"/>
              <a:t>αυτοί </a:t>
            </a:r>
            <a:r>
              <a:rPr lang="el-GR" sz="3000" dirty="0"/>
              <a:t>εκβάλλουν κατευθείαν στην επιφάνεια της επιδερμίδας.</a:t>
            </a:r>
          </a:p>
          <a:p>
            <a:pPr>
              <a:buNone/>
            </a:pPr>
            <a:r>
              <a:rPr lang="el-GR" sz="3000" b="1" dirty="0" smtClean="0"/>
              <a:t>Οι σμηγματογόνοι αδένες αποτελούνται από μια στιβάδα αδιαφοροποίητων επιθηλιακών κυττάρων που επικάθονται πάνω στο βασικό υμένα</a:t>
            </a:r>
            <a:r>
              <a:rPr lang="el-GR" sz="3000" dirty="0" smtClean="0"/>
              <a:t>. </a:t>
            </a:r>
          </a:p>
          <a:p>
            <a:pPr>
              <a:buNone/>
            </a:pPr>
            <a:r>
              <a:rPr lang="el-GR" sz="3000" dirty="0" smtClean="0"/>
              <a:t>Τα κύτταρα αυτά πολλαπλασιάζονται γεμίζοντας τις </a:t>
            </a:r>
            <a:r>
              <a:rPr lang="el-GR" sz="3000" dirty="0" err="1" smtClean="0"/>
              <a:t>αδενοκυψέλες</a:t>
            </a:r>
            <a:r>
              <a:rPr lang="el-GR" sz="3000" dirty="0" smtClean="0"/>
              <a:t> και διαφοροποιούνται, με τους πυρήνες τους να </a:t>
            </a:r>
            <a:r>
              <a:rPr lang="el-GR" sz="3000" dirty="0" err="1" smtClean="0"/>
              <a:t>συρικνώνονται</a:t>
            </a:r>
            <a:r>
              <a:rPr lang="el-GR" sz="3000" dirty="0" smtClean="0"/>
              <a:t> και το </a:t>
            </a:r>
            <a:r>
              <a:rPr lang="el-GR" sz="3000" dirty="0" err="1" smtClean="0"/>
              <a:t>κυτταροπλασμά</a:t>
            </a:r>
            <a:r>
              <a:rPr lang="el-GR" sz="3000" dirty="0" smtClean="0"/>
              <a:t> τους να γεμίζει με σταγονίδια λίπους. </a:t>
            </a:r>
          </a:p>
          <a:p>
            <a:pPr>
              <a:buNone/>
            </a:pPr>
            <a:endParaRPr lang="el-GR" sz="2400" dirty="0" smtClean="0"/>
          </a:p>
          <a:p>
            <a:pPr>
              <a:buNone/>
            </a:pPr>
            <a:endParaRPr lang="el-GR" dirty="0"/>
          </a:p>
        </p:txBody>
      </p:sp>
      <p:sp>
        <p:nvSpPr>
          <p:cNvPr id="4" name="3 - Θέση υποσέλιδου"/>
          <p:cNvSpPr>
            <a:spLocks noGrp="1"/>
          </p:cNvSpPr>
          <p:nvPr>
            <p:ph type="ftr" sz="quarter" idx="11"/>
          </p:nvPr>
        </p:nvSpPr>
        <p:spPr/>
        <p:txBody>
          <a:bodyPr/>
          <a:lstStyle/>
          <a:p>
            <a:r>
              <a:rPr lang="el-GR" dirty="0" smtClean="0"/>
              <a:t>Αναστασιάδη </a:t>
            </a:r>
            <a:r>
              <a:rPr lang="el-GR" dirty="0" err="1" smtClean="0"/>
              <a:t>Ντότσικα</a:t>
            </a:r>
            <a:r>
              <a:rPr lang="el-GR" dirty="0" smtClean="0"/>
              <a:t> Ιωάννα Μ.Δ.Ε.</a:t>
            </a:r>
            <a:endParaRPr lang="el-GR" dirty="0"/>
          </a:p>
        </p:txBody>
      </p:sp>
      <p:sp>
        <p:nvSpPr>
          <p:cNvPr id="5" name="4 - Θέση ημερομηνίας"/>
          <p:cNvSpPr>
            <a:spLocks noGrp="1"/>
          </p:cNvSpPr>
          <p:nvPr>
            <p:ph type="dt" sz="half" idx="10"/>
          </p:nvPr>
        </p:nvSpPr>
        <p:spPr/>
        <p:txBody>
          <a:bodyPr/>
          <a:lstStyle/>
          <a:p>
            <a:fld id="{486D0BDE-E8FE-4E21-B7A7-06916501CCD1}" type="datetime1">
              <a:rPr lang="el-GR" smtClean="0"/>
              <a:pPr/>
              <a:t>6/12/2014</a:t>
            </a:fld>
            <a:endParaRPr lang="el-GR" dirty="0"/>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41</a:t>
            </a:fld>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9865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l-GR" sz="2800" dirty="0" smtClean="0"/>
              <a:t>Στο </a:t>
            </a:r>
            <a:r>
              <a:rPr lang="el-GR" sz="2800" dirty="0"/>
              <a:t>τέλος τα κύτταρα αυτά </a:t>
            </a:r>
            <a:r>
              <a:rPr lang="el-GR" sz="2800" dirty="0" smtClean="0"/>
              <a:t>διαρρηγνύονται </a:t>
            </a:r>
            <a:r>
              <a:rPr lang="el-GR" sz="2800" dirty="0"/>
              <a:t>και προϊόν της διεργασίας αυτή είναι </a:t>
            </a:r>
            <a:r>
              <a:rPr lang="el-GR" sz="2800" b="1" u="sng" dirty="0"/>
              <a:t>το σμήγμα</a:t>
            </a:r>
            <a:r>
              <a:rPr lang="el-GR" sz="2800" dirty="0"/>
              <a:t>, δηλαδή το έκκριμα των σμηγματογόνων αδένων</a:t>
            </a:r>
            <a:r>
              <a:rPr lang="el-GR" sz="2800" dirty="0" smtClean="0"/>
              <a:t>. Το σμήγμα κινείται βαθμιαία προς την επιφάνεια του δέρματος. </a:t>
            </a:r>
          </a:p>
          <a:p>
            <a:r>
              <a:rPr lang="el-GR" sz="2800" dirty="0" smtClean="0"/>
              <a:t>Περιέχει </a:t>
            </a:r>
            <a:r>
              <a:rPr lang="el-GR" sz="2800" dirty="0" err="1" smtClean="0"/>
              <a:t>τριγλυκερίδια</a:t>
            </a:r>
            <a:r>
              <a:rPr lang="el-GR" sz="2800" dirty="0" smtClean="0"/>
              <a:t>, </a:t>
            </a:r>
            <a:r>
              <a:rPr lang="el-GR" sz="2800" dirty="0" err="1" smtClean="0"/>
              <a:t>σκουαλένιο</a:t>
            </a:r>
            <a:r>
              <a:rPr lang="el-GR" sz="2800" dirty="0" smtClean="0"/>
              <a:t>, χοληστερόλη και εστέρες χοληστερόλης. </a:t>
            </a:r>
          </a:p>
          <a:p>
            <a:r>
              <a:rPr lang="el-GR" sz="2800" dirty="0" smtClean="0"/>
              <a:t>Οι σμηγματογόνοι αδένες αρχίζουν να λειτουργούν </a:t>
            </a:r>
            <a:r>
              <a:rPr lang="el-GR" sz="2800" b="1" dirty="0" smtClean="0"/>
              <a:t>κατά την εφηβεία</a:t>
            </a:r>
            <a:r>
              <a:rPr lang="el-GR" sz="2800" dirty="0" smtClean="0"/>
              <a:t>. </a:t>
            </a:r>
          </a:p>
          <a:p>
            <a:r>
              <a:rPr lang="el-GR" sz="2800" dirty="0" smtClean="0"/>
              <a:t>Ο πρωταρχικός παράγοντας ελέγχου της έκκρισης των σμηγματογόνων αδένων είναι </a:t>
            </a:r>
            <a:r>
              <a:rPr lang="el-GR" sz="2800" b="1" dirty="0" smtClean="0"/>
              <a:t>η </a:t>
            </a:r>
            <a:r>
              <a:rPr lang="el-GR" sz="2800" b="1" u="sng" dirty="0" smtClean="0"/>
              <a:t>τεστοστερόνη</a:t>
            </a:r>
            <a:r>
              <a:rPr lang="el-GR" sz="2800" dirty="0" smtClean="0"/>
              <a:t> στους άνδρες και ένας συνδυασμός</a:t>
            </a:r>
            <a:r>
              <a:rPr lang="el-GR" sz="2800" u="sng" dirty="0" smtClean="0"/>
              <a:t> </a:t>
            </a:r>
            <a:r>
              <a:rPr lang="el-GR" sz="2800" b="1" u="sng" dirty="0" smtClean="0"/>
              <a:t>ωοθηκικών </a:t>
            </a:r>
            <a:r>
              <a:rPr lang="el-GR" sz="2800" b="1" dirty="0" smtClean="0"/>
              <a:t>και </a:t>
            </a:r>
            <a:r>
              <a:rPr lang="el-GR" sz="2800" b="1" u="sng" dirty="0" err="1" smtClean="0"/>
              <a:t>επινεφριδικών</a:t>
            </a:r>
            <a:r>
              <a:rPr lang="el-GR" sz="2800" b="1" u="sng" dirty="0" smtClean="0"/>
              <a:t> αντιγόνων</a:t>
            </a:r>
            <a:r>
              <a:rPr lang="el-GR" sz="2800" dirty="0" smtClean="0"/>
              <a:t> στις γυναίκες. </a:t>
            </a:r>
          </a:p>
          <a:p>
            <a:r>
              <a:rPr lang="el-GR" sz="2800" dirty="0" smtClean="0"/>
              <a:t>Το σμήγμα μπορεί να έχει: ασθενείς </a:t>
            </a:r>
            <a:r>
              <a:rPr lang="el-GR" sz="2800" dirty="0" err="1" smtClean="0"/>
              <a:t>αντιβακτηριακές</a:t>
            </a:r>
            <a:r>
              <a:rPr lang="el-GR" sz="2800" dirty="0" smtClean="0"/>
              <a:t> και </a:t>
            </a:r>
            <a:r>
              <a:rPr lang="el-GR" sz="2800" dirty="0" err="1" smtClean="0"/>
              <a:t>αντιμυκητιασικές</a:t>
            </a:r>
            <a:r>
              <a:rPr lang="el-GR" sz="2800" dirty="0" smtClean="0"/>
              <a:t> ιδιότητες και λιπαίνει το δέρμα.</a:t>
            </a:r>
          </a:p>
          <a:p>
            <a:endParaRPr lang="el-GR" sz="2800" dirty="0" smtClean="0"/>
          </a:p>
          <a:p>
            <a:endParaRPr lang="el-GR" sz="2800" dirty="0"/>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ημερομηνίας"/>
          <p:cNvSpPr>
            <a:spLocks noGrp="1"/>
          </p:cNvSpPr>
          <p:nvPr>
            <p:ph type="dt" sz="half" idx="10"/>
          </p:nvPr>
        </p:nvSpPr>
        <p:spPr/>
        <p:txBody>
          <a:bodyPr/>
          <a:lstStyle/>
          <a:p>
            <a:fld id="{6C828440-2DD8-4394-971F-12FD8128172C}" type="datetime1">
              <a:rPr lang="el-GR" smtClean="0"/>
              <a:pPr/>
              <a:t>6/12/2014</a:t>
            </a:fld>
            <a:endParaRPr lang="el-GR"/>
          </a:p>
        </p:txBody>
      </p:sp>
      <p:sp>
        <p:nvSpPr>
          <p:cNvPr id="5" name="4 - Θέση αριθμού διαφάνειας"/>
          <p:cNvSpPr>
            <a:spLocks noGrp="1"/>
          </p:cNvSpPr>
          <p:nvPr>
            <p:ph type="sldNum" sz="quarter" idx="12"/>
          </p:nvPr>
        </p:nvSpPr>
        <p:spPr/>
        <p:txBody>
          <a:bodyPr/>
          <a:lstStyle/>
          <a:p>
            <a:fld id="{E4D9FCAE-42D1-4E40-8D2D-229BA24A834B}" type="slidenum">
              <a:rPr lang="el-GR" smtClean="0"/>
              <a:pPr/>
              <a:t>42</a:t>
            </a:fld>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08720"/>
          </a:xfrm>
        </p:spPr>
        <p:style>
          <a:lnRef idx="1">
            <a:schemeClr val="dk1"/>
          </a:lnRef>
          <a:fillRef idx="3">
            <a:schemeClr val="dk1"/>
          </a:fillRef>
          <a:effectRef idx="2">
            <a:schemeClr val="dk1"/>
          </a:effectRef>
          <a:fontRef idx="minor">
            <a:schemeClr val="lt1"/>
          </a:fontRef>
        </p:style>
        <p:txBody>
          <a:bodyPr>
            <a:normAutofit/>
          </a:bodyPr>
          <a:lstStyle/>
          <a:p>
            <a:r>
              <a:rPr lang="el-GR" sz="2800" b="1" dirty="0"/>
              <a:t>Ιδρωτοποιοί αδένες</a:t>
            </a:r>
            <a:endParaRPr lang="el-GR" sz="2800" dirty="0"/>
          </a:p>
        </p:txBody>
      </p:sp>
      <p:sp>
        <p:nvSpPr>
          <p:cNvPr id="3" name="2 - Θέση περιεχομένου"/>
          <p:cNvSpPr>
            <a:spLocks noGrp="1"/>
          </p:cNvSpPr>
          <p:nvPr>
            <p:ph idx="1"/>
          </p:nvPr>
        </p:nvSpPr>
        <p:spPr>
          <a:xfrm>
            <a:off x="0" y="836712"/>
            <a:ext cx="9144000" cy="6021288"/>
          </a:xfrm>
        </p:spPr>
        <p:style>
          <a:lnRef idx="1">
            <a:schemeClr val="dk1"/>
          </a:lnRef>
          <a:fillRef idx="2">
            <a:schemeClr val="dk1"/>
          </a:fillRef>
          <a:effectRef idx="1">
            <a:schemeClr val="dk1"/>
          </a:effectRef>
          <a:fontRef idx="minor">
            <a:schemeClr val="dk1"/>
          </a:fontRef>
        </p:style>
        <p:txBody>
          <a:bodyPr>
            <a:normAutofit lnSpcReduction="10000"/>
          </a:bodyPr>
          <a:lstStyle/>
          <a:p>
            <a:pPr>
              <a:buNone/>
            </a:pPr>
            <a:r>
              <a:rPr lang="el-GR" dirty="0"/>
              <a:t>Οι ιδρωτοποιοί αδένες υπάρχουν σε όλη την επιφάνεια του δέρματος, </a:t>
            </a:r>
            <a:r>
              <a:rPr lang="el-GR" u="sng" dirty="0"/>
              <a:t>εκτός από το δέρμα των φρυδιών</a:t>
            </a:r>
            <a:r>
              <a:rPr lang="el-GR" dirty="0"/>
              <a:t>, την </a:t>
            </a:r>
            <a:r>
              <a:rPr lang="el-GR" u="sng" dirty="0"/>
              <a:t>έσω επιφάνεια του πτερυγίου του αυτιού</a:t>
            </a:r>
            <a:r>
              <a:rPr lang="el-GR" dirty="0"/>
              <a:t>, το έσω </a:t>
            </a:r>
            <a:r>
              <a:rPr lang="el-GR" u="sng" dirty="0"/>
              <a:t>πέταλο της </a:t>
            </a:r>
            <a:r>
              <a:rPr lang="el-GR" u="sng" dirty="0" err="1"/>
              <a:t>ακροποσθίας</a:t>
            </a:r>
            <a:r>
              <a:rPr lang="el-GR" u="sng" dirty="0"/>
              <a:t> </a:t>
            </a:r>
            <a:r>
              <a:rPr lang="el-GR" dirty="0"/>
              <a:t>και τα </a:t>
            </a:r>
            <a:r>
              <a:rPr lang="el-GR" u="sng" dirty="0"/>
              <a:t>μικρά χείλη του αιδοίου. </a:t>
            </a:r>
            <a:endParaRPr lang="el-GR" u="sng" dirty="0" smtClean="0"/>
          </a:p>
          <a:p>
            <a:pPr>
              <a:buNone/>
            </a:pPr>
            <a:r>
              <a:rPr lang="el-GR" dirty="0" smtClean="0"/>
              <a:t>Ο </a:t>
            </a:r>
            <a:r>
              <a:rPr lang="el-GR" dirty="0"/>
              <a:t>αριθμός τους κυμαίνεται μεταξύ 2 και 4 </a:t>
            </a:r>
            <a:r>
              <a:rPr lang="el-GR" dirty="0" smtClean="0"/>
              <a:t>εκατομμυρίων. </a:t>
            </a:r>
            <a:r>
              <a:rPr lang="el-GR" dirty="0"/>
              <a:t>Οι περισσότεροι εντοπίζονται στα </a:t>
            </a:r>
            <a:r>
              <a:rPr lang="el-GR" u="sng" dirty="0"/>
              <a:t>πέλματα, τις παλάμες, το πρόσωπο και τη μασχάλη. </a:t>
            </a:r>
            <a:endParaRPr lang="el-GR" u="sng" dirty="0" smtClean="0"/>
          </a:p>
          <a:p>
            <a:pPr>
              <a:buNone/>
            </a:pPr>
            <a:r>
              <a:rPr lang="el-GR" dirty="0" smtClean="0"/>
              <a:t>Οι </a:t>
            </a:r>
            <a:r>
              <a:rPr lang="el-GR" dirty="0"/>
              <a:t>ιδρωτοποιοί </a:t>
            </a:r>
            <a:r>
              <a:rPr lang="el-GR" dirty="0" smtClean="0"/>
              <a:t>είναι </a:t>
            </a:r>
            <a:r>
              <a:rPr lang="el-GR" u="sng" dirty="0" smtClean="0"/>
              <a:t>σωληνοειδείς </a:t>
            </a:r>
            <a:r>
              <a:rPr lang="el-GR" u="sng" dirty="0" err="1"/>
              <a:t>εσπειραμένοι</a:t>
            </a:r>
            <a:r>
              <a:rPr lang="el-GR" u="sng" dirty="0"/>
              <a:t> </a:t>
            </a:r>
            <a:r>
              <a:rPr lang="el-GR" u="sng" dirty="0" smtClean="0"/>
              <a:t>αδένες </a:t>
            </a:r>
            <a:r>
              <a:rPr lang="el-GR" dirty="0" smtClean="0"/>
              <a:t>και </a:t>
            </a:r>
            <a:r>
              <a:rPr lang="el-GR" dirty="0"/>
              <a:t>διακρίνονται σε δύο τύπους: </a:t>
            </a:r>
            <a:r>
              <a:rPr lang="el-GR" b="1" dirty="0" smtClean="0"/>
              <a:t>1</a:t>
            </a:r>
            <a:r>
              <a:rPr lang="el-GR" b="1" dirty="0"/>
              <a:t>) τους </a:t>
            </a:r>
            <a:r>
              <a:rPr lang="el-GR" b="1" dirty="0" smtClean="0"/>
              <a:t>εκκριτικούς </a:t>
            </a:r>
            <a:r>
              <a:rPr lang="el-GR" b="1" dirty="0"/>
              <a:t>(</a:t>
            </a:r>
            <a:r>
              <a:rPr lang="el-GR" b="1" dirty="0" err="1"/>
              <a:t>μεροκρινείς</a:t>
            </a:r>
            <a:r>
              <a:rPr lang="el-GR" b="1" dirty="0"/>
              <a:t>) και 2) τους απεκκριτικούς (</a:t>
            </a:r>
            <a:r>
              <a:rPr lang="el-GR" b="1" dirty="0" err="1"/>
              <a:t>αποκρινείς</a:t>
            </a:r>
            <a:r>
              <a:rPr lang="el-GR" b="1" dirty="0"/>
              <a:t>).</a:t>
            </a: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0A140B44-E715-4FCF-BE0C-8D14AF6863D8}"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43</a:t>
            </a:fld>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88640"/>
            <a:ext cx="9144000" cy="655564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l-GR" sz="2800" dirty="0"/>
              <a:t>Οι </a:t>
            </a:r>
            <a:r>
              <a:rPr lang="el-GR" sz="2800" u="sng" dirty="0" err="1">
                <a:solidFill>
                  <a:srgbClr val="FFFF00"/>
                </a:solidFill>
              </a:rPr>
              <a:t>μεροκρινείς</a:t>
            </a:r>
            <a:r>
              <a:rPr lang="el-GR" sz="2800" u="sng" dirty="0">
                <a:solidFill>
                  <a:srgbClr val="FFFF00"/>
                </a:solidFill>
              </a:rPr>
              <a:t> ιδρωτοποιοί </a:t>
            </a:r>
            <a:r>
              <a:rPr lang="el-GR" sz="2800" dirty="0"/>
              <a:t>αδένες είναι </a:t>
            </a:r>
            <a:r>
              <a:rPr lang="el-GR" sz="2800" b="1" dirty="0"/>
              <a:t>απλοί </a:t>
            </a:r>
            <a:r>
              <a:rPr lang="el-GR" sz="2800" b="1" dirty="0" err="1"/>
              <a:t>εσπειραμένοι</a:t>
            </a:r>
            <a:r>
              <a:rPr lang="el-GR" sz="2800" b="1" dirty="0"/>
              <a:t> σωληνοειδείς αδένες</a:t>
            </a:r>
            <a:r>
              <a:rPr lang="el-GR" sz="2800" dirty="0"/>
              <a:t>, των οποίων </a:t>
            </a:r>
            <a:r>
              <a:rPr lang="el-GR" sz="2800" b="1" dirty="0"/>
              <a:t>οι πόροι εκβάλλουν στην επιφάνεια του δέρματος</a:t>
            </a:r>
            <a:r>
              <a:rPr lang="el-GR" sz="2800" b="1" dirty="0" smtClean="0"/>
              <a:t>.</a:t>
            </a:r>
          </a:p>
          <a:p>
            <a:r>
              <a:rPr lang="el-GR" sz="2800" b="1" dirty="0" smtClean="0"/>
              <a:t>Αποτελούνται </a:t>
            </a:r>
            <a:r>
              <a:rPr lang="el-GR" sz="2800" b="1" dirty="0"/>
              <a:t>από την εκκριτική μοίρα και τον εκφορητικό πόρο</a:t>
            </a:r>
            <a:r>
              <a:rPr lang="el-GR" sz="2800" b="1" dirty="0" smtClean="0"/>
              <a:t>. </a:t>
            </a:r>
            <a:r>
              <a:rPr lang="el-GR" sz="2800" dirty="0" smtClean="0"/>
              <a:t>Η </a:t>
            </a:r>
            <a:r>
              <a:rPr lang="el-GR" sz="2800" dirty="0"/>
              <a:t>εκκριτική μοίρα του αδένα </a:t>
            </a:r>
            <a:r>
              <a:rPr lang="el-GR" sz="2800" dirty="0" smtClean="0"/>
              <a:t>βρίσκεται </a:t>
            </a:r>
            <a:r>
              <a:rPr lang="el-GR" sz="2800" b="1" dirty="0" smtClean="0"/>
              <a:t>μέσα </a:t>
            </a:r>
            <a:r>
              <a:rPr lang="el-GR" sz="2800" b="1" dirty="0"/>
              <a:t>στο </a:t>
            </a:r>
            <a:r>
              <a:rPr lang="el-GR" sz="2800" b="1" dirty="0" smtClean="0"/>
              <a:t>χόριο </a:t>
            </a:r>
            <a:r>
              <a:rPr lang="el-GR" sz="2800" dirty="0" smtClean="0"/>
              <a:t>. Η </a:t>
            </a:r>
            <a:r>
              <a:rPr lang="el-GR" sz="2800" dirty="0"/>
              <a:t>συστολή αυτών των κυττάρων εξωθεί το έκκριμα. </a:t>
            </a:r>
          </a:p>
          <a:p>
            <a:r>
              <a:rPr lang="el-GR" sz="2800" dirty="0"/>
              <a:t>Το έκκριμα των </a:t>
            </a:r>
            <a:r>
              <a:rPr lang="el-GR" sz="2800" dirty="0" err="1"/>
              <a:t>μεροκρινών</a:t>
            </a:r>
            <a:r>
              <a:rPr lang="el-GR" sz="2800" dirty="0"/>
              <a:t> αδένων είναι </a:t>
            </a:r>
            <a:r>
              <a:rPr lang="el-GR" sz="2800" dirty="0" err="1"/>
              <a:t>υπερδιήθημα</a:t>
            </a:r>
            <a:r>
              <a:rPr lang="el-GR" sz="2800" dirty="0"/>
              <a:t> του πλάσματος και παράγεται από ένα δίκτυο τριχοειδών που περιβάλλουν την εκκριτική μοίρα κάθε αδένα. Δεν είναι παχύρρευστο </a:t>
            </a:r>
            <a:r>
              <a:rPr lang="el-GR" sz="2800" b="1" dirty="0"/>
              <a:t>(ιξώδες) και δεν έχει οσμή (άοσμο).</a:t>
            </a:r>
            <a:r>
              <a:rPr lang="el-GR" sz="2800" dirty="0"/>
              <a:t> </a:t>
            </a:r>
            <a:endParaRPr lang="el-GR" sz="2800" dirty="0" smtClean="0"/>
          </a:p>
          <a:p>
            <a:r>
              <a:rPr lang="el-GR" sz="2800" u="sng" dirty="0" smtClean="0"/>
              <a:t>Αποτελείται </a:t>
            </a:r>
            <a:r>
              <a:rPr lang="el-GR" sz="2800" dirty="0"/>
              <a:t>κυρίως από νερό, χλωριούχο νάτριο, ουρία, αμινοξέα, γαλακτικό και ουρικό οξύ. Το περιεχόμενό του σε νάτριο είναι σημαντικά χαμηλότερο από εκείνο του πλάσματος. Τα κύτταρα των εκφορητικών πόρων </a:t>
            </a:r>
            <a:r>
              <a:rPr lang="el-GR" sz="2800" dirty="0" err="1"/>
              <a:t>επαναρροφούν</a:t>
            </a:r>
            <a:r>
              <a:rPr lang="el-GR" sz="2800" dirty="0"/>
              <a:t> νάτριο.</a:t>
            </a:r>
          </a:p>
        </p:txBody>
      </p:sp>
      <p:sp>
        <p:nvSpPr>
          <p:cNvPr id="3" name="2 - Θέση υποσέλιδου"/>
          <p:cNvSpPr>
            <a:spLocks noGrp="1"/>
          </p:cNvSpPr>
          <p:nvPr>
            <p:ph type="ftr" sz="quarter" idx="11"/>
          </p:nvPr>
        </p:nvSpPr>
        <p:spPr/>
        <p:txBody>
          <a:bodyPr/>
          <a:lstStyle/>
          <a:p>
            <a:r>
              <a:rPr lang="el-GR" dirty="0" smtClean="0"/>
              <a:t>Αναστασιάδη </a:t>
            </a:r>
            <a:r>
              <a:rPr lang="el-GR" dirty="0" err="1" smtClean="0"/>
              <a:t>Ντότσικα</a:t>
            </a:r>
            <a:r>
              <a:rPr lang="el-GR" dirty="0" smtClean="0"/>
              <a:t> Ιωάννα Μ.Δ.Ε.</a:t>
            </a:r>
            <a:endParaRPr lang="el-GR" dirty="0"/>
          </a:p>
        </p:txBody>
      </p:sp>
      <p:sp>
        <p:nvSpPr>
          <p:cNvPr id="4" name="3 - Θέση ημερομηνίας"/>
          <p:cNvSpPr>
            <a:spLocks noGrp="1"/>
          </p:cNvSpPr>
          <p:nvPr>
            <p:ph type="dt" sz="half" idx="10"/>
          </p:nvPr>
        </p:nvSpPr>
        <p:spPr/>
        <p:txBody>
          <a:bodyPr/>
          <a:lstStyle/>
          <a:p>
            <a:fld id="{28965406-FDC9-42B1-95F5-811031A35ABC}" type="datetime1">
              <a:rPr lang="el-GR" smtClean="0"/>
              <a:pPr/>
              <a:t>6/12/2014</a:t>
            </a:fld>
            <a:endParaRPr lang="el-GR"/>
          </a:p>
        </p:txBody>
      </p:sp>
      <p:sp>
        <p:nvSpPr>
          <p:cNvPr id="5" name="4 - Θέση αριθμού διαφάνειας"/>
          <p:cNvSpPr>
            <a:spLocks noGrp="1"/>
          </p:cNvSpPr>
          <p:nvPr>
            <p:ph type="sldNum" sz="quarter" idx="12"/>
          </p:nvPr>
        </p:nvSpPr>
        <p:spPr/>
        <p:txBody>
          <a:bodyPr/>
          <a:lstStyle/>
          <a:p>
            <a:fld id="{E4D9FCAE-42D1-4E40-8D2D-229BA24A834B}" type="slidenum">
              <a:rPr lang="el-GR" smtClean="0"/>
              <a:pPr/>
              <a:t>44</a:t>
            </a:fld>
            <a:endParaRPr 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548680"/>
            <a:ext cx="8640960" cy="569386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l-GR" sz="2800" dirty="0"/>
              <a:t>Οι </a:t>
            </a:r>
            <a:r>
              <a:rPr lang="el-GR" sz="2800" u="sng" dirty="0" err="1">
                <a:solidFill>
                  <a:srgbClr val="FFFF00"/>
                </a:solidFill>
              </a:rPr>
              <a:t>αποκρινείς</a:t>
            </a:r>
            <a:r>
              <a:rPr lang="el-GR" sz="2800" u="sng" dirty="0">
                <a:solidFill>
                  <a:srgbClr val="FFFF00"/>
                </a:solidFill>
              </a:rPr>
              <a:t> ιδρωτοποιοί </a:t>
            </a:r>
            <a:r>
              <a:rPr lang="el-GR" sz="2800" dirty="0"/>
              <a:t>αδένες συναντώνται στις μασχάλες, την άλω των θηλών, του μαστού και την </a:t>
            </a:r>
            <a:r>
              <a:rPr lang="el-GR" sz="2800" dirty="0" err="1"/>
              <a:t>περιπρωκτική</a:t>
            </a:r>
            <a:r>
              <a:rPr lang="el-GR" sz="2800" dirty="0"/>
              <a:t> περιοχή. </a:t>
            </a:r>
            <a:endParaRPr lang="el-GR" sz="2800" dirty="0" smtClean="0"/>
          </a:p>
          <a:p>
            <a:r>
              <a:rPr lang="el-GR" sz="2800" dirty="0" smtClean="0"/>
              <a:t>Είναι </a:t>
            </a:r>
            <a:r>
              <a:rPr lang="el-GR" sz="2800" dirty="0"/>
              <a:t>σωληνοειδείς αδένες με αναστομώσεις και μεγαλύτεροι από τους </a:t>
            </a:r>
            <a:r>
              <a:rPr lang="el-GR" sz="2800" dirty="0" err="1"/>
              <a:t>αποκρινείς</a:t>
            </a:r>
            <a:r>
              <a:rPr lang="el-GR" sz="2800" dirty="0"/>
              <a:t> ιδρωτοποιούς αδένες. </a:t>
            </a:r>
            <a:endParaRPr lang="el-GR" sz="2800" dirty="0" smtClean="0"/>
          </a:p>
          <a:p>
            <a:r>
              <a:rPr lang="el-GR" sz="2800" dirty="0" smtClean="0"/>
              <a:t>Επεκτείνονται</a:t>
            </a:r>
            <a:r>
              <a:rPr lang="el-GR" sz="2800" dirty="0"/>
              <a:t> </a:t>
            </a:r>
            <a:r>
              <a:rPr lang="el-GR" sz="2800" b="1" dirty="0"/>
              <a:t>τόσο στο χόριο, όσο και στον υποδόριο </a:t>
            </a:r>
            <a:r>
              <a:rPr lang="el-GR" sz="2800" b="1" dirty="0" smtClean="0"/>
              <a:t>ιστό </a:t>
            </a:r>
            <a:r>
              <a:rPr lang="el-GR" sz="2800" dirty="0" smtClean="0"/>
              <a:t>και </a:t>
            </a:r>
            <a:r>
              <a:rPr lang="el-GR" sz="2800" dirty="0"/>
              <a:t>οι πόροι τους </a:t>
            </a:r>
            <a:r>
              <a:rPr lang="el-GR" sz="2800" b="1" dirty="0"/>
              <a:t>εκβάλλουν στα </a:t>
            </a:r>
            <a:r>
              <a:rPr lang="el-GR" sz="2800" b="1" dirty="0" err="1"/>
              <a:t>τριχοθυλάκια</a:t>
            </a:r>
            <a:r>
              <a:rPr lang="el-GR" sz="2800" b="1" dirty="0"/>
              <a:t>.</a:t>
            </a:r>
            <a:r>
              <a:rPr lang="el-GR" sz="2800" dirty="0"/>
              <a:t> </a:t>
            </a:r>
            <a:endParaRPr lang="el-GR" sz="2800" dirty="0" smtClean="0"/>
          </a:p>
          <a:p>
            <a:r>
              <a:rPr lang="el-GR" sz="2800" dirty="0" smtClean="0"/>
              <a:t>Το </a:t>
            </a:r>
            <a:r>
              <a:rPr lang="el-GR" sz="2800" dirty="0"/>
              <a:t>έκκριμά τους </a:t>
            </a:r>
            <a:r>
              <a:rPr lang="el-GR" sz="2800" b="1" dirty="0"/>
              <a:t>είναι μικρότερης </a:t>
            </a:r>
            <a:r>
              <a:rPr lang="el-GR" sz="2800" b="1" dirty="0" smtClean="0"/>
              <a:t>ποσότητας </a:t>
            </a:r>
            <a:r>
              <a:rPr lang="el-GR" sz="2800" dirty="0" smtClean="0"/>
              <a:t>σε </a:t>
            </a:r>
            <a:r>
              <a:rPr lang="el-GR" sz="2800" dirty="0"/>
              <a:t>σχέση με αυτό των </a:t>
            </a:r>
            <a:r>
              <a:rPr lang="el-GR" sz="2800" dirty="0" err="1"/>
              <a:t>μεροκρινών</a:t>
            </a:r>
            <a:r>
              <a:rPr lang="el-GR" sz="2800" dirty="0"/>
              <a:t> αδένων, παχύρρευστο, </a:t>
            </a:r>
            <a:r>
              <a:rPr lang="el-GR" sz="2800" b="1" dirty="0"/>
              <a:t>(ιξώδες), λιγότερο </a:t>
            </a:r>
            <a:r>
              <a:rPr lang="el-GR" sz="2800" b="1" dirty="0" smtClean="0"/>
              <a:t>όξινο </a:t>
            </a:r>
            <a:r>
              <a:rPr lang="el-GR" sz="2800" dirty="0" smtClean="0"/>
              <a:t>και</a:t>
            </a:r>
            <a:r>
              <a:rPr lang="el-GR" sz="2800" dirty="0"/>
              <a:t> </a:t>
            </a:r>
            <a:r>
              <a:rPr lang="el-GR" sz="2800" b="1" dirty="0"/>
              <a:t>έχει ιδιαίτερη οσμή</a:t>
            </a:r>
            <a:r>
              <a:rPr lang="el-GR" sz="2800" b="1" dirty="0" smtClean="0"/>
              <a:t>.</a:t>
            </a:r>
          </a:p>
          <a:p>
            <a:r>
              <a:rPr lang="el-GR" sz="2800" dirty="0"/>
              <a:t> Αναπτύσσονται και λειτουργούν </a:t>
            </a:r>
            <a:r>
              <a:rPr lang="el-GR" sz="2800" b="1" dirty="0"/>
              <a:t>κατά την εφηβεία,</a:t>
            </a:r>
            <a:r>
              <a:rPr lang="el-GR" sz="2800" dirty="0"/>
              <a:t> διότι εξαρτώνται από την κυκλοφορία των γεννητικών ορμονών.</a:t>
            </a: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ημερομηνίας"/>
          <p:cNvSpPr>
            <a:spLocks noGrp="1"/>
          </p:cNvSpPr>
          <p:nvPr>
            <p:ph type="dt" sz="half" idx="10"/>
          </p:nvPr>
        </p:nvSpPr>
        <p:spPr/>
        <p:txBody>
          <a:bodyPr/>
          <a:lstStyle/>
          <a:p>
            <a:fld id="{74E66327-E3CA-4EDC-B887-D8F54ADC8350}" type="datetime1">
              <a:rPr lang="el-GR" smtClean="0"/>
              <a:pPr/>
              <a:t>6/12/2014</a:t>
            </a:fld>
            <a:endParaRPr lang="el-GR"/>
          </a:p>
        </p:txBody>
      </p:sp>
      <p:sp>
        <p:nvSpPr>
          <p:cNvPr id="5" name="4 - Θέση αριθμού διαφάνειας"/>
          <p:cNvSpPr>
            <a:spLocks noGrp="1"/>
          </p:cNvSpPr>
          <p:nvPr>
            <p:ph type="sldNum" sz="quarter" idx="12"/>
          </p:nvPr>
        </p:nvSpPr>
        <p:spPr/>
        <p:txBody>
          <a:bodyPr/>
          <a:lstStyle/>
          <a:p>
            <a:fld id="{E4D9FCAE-42D1-4E40-8D2D-229BA24A834B}" type="slidenum">
              <a:rPr lang="el-GR" smtClean="0"/>
              <a:pPr/>
              <a:t>45</a:t>
            </a:fld>
            <a:endParaRPr 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188640"/>
            <a:ext cx="8568952" cy="634077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l-GR" sz="2800" b="1" i="1" dirty="0">
                <a:solidFill>
                  <a:srgbClr val="FFFF00"/>
                </a:solidFill>
              </a:rPr>
              <a:t>Λειτουργίες:</a:t>
            </a:r>
            <a:r>
              <a:rPr lang="el-GR" sz="2800" dirty="0">
                <a:solidFill>
                  <a:srgbClr val="FFFF00"/>
                </a:solidFill>
              </a:rPr>
              <a:t> </a:t>
            </a:r>
            <a:endParaRPr lang="el-GR" sz="2800" dirty="0" smtClean="0">
              <a:solidFill>
                <a:srgbClr val="FFFF00"/>
              </a:solidFill>
            </a:endParaRPr>
          </a:p>
          <a:p>
            <a:r>
              <a:rPr lang="el-GR" sz="2800" i="1" dirty="0" smtClean="0"/>
              <a:t>η </a:t>
            </a:r>
            <a:r>
              <a:rPr lang="el-GR" sz="2800" dirty="0" smtClean="0"/>
              <a:t>εφίδρωση </a:t>
            </a:r>
            <a:r>
              <a:rPr lang="el-GR" sz="2800" dirty="0"/>
              <a:t>ελέγχεται κυρίως από το νευρικό σύστημα και ανάλογα με το ερέθισμα που την προκαλεί διακρίνεται σε </a:t>
            </a:r>
            <a:endParaRPr lang="el-GR" sz="2800" dirty="0" smtClean="0"/>
          </a:p>
          <a:p>
            <a:pPr marL="514350" indent="-514350">
              <a:buAutoNum type="arabicParenR"/>
            </a:pPr>
            <a:r>
              <a:rPr lang="el-GR" sz="2800" b="1" dirty="0" smtClean="0"/>
              <a:t>συγκινησιακή </a:t>
            </a:r>
          </a:p>
          <a:p>
            <a:pPr marL="514350" indent="-514350">
              <a:buAutoNum type="arabicParenR"/>
            </a:pPr>
            <a:r>
              <a:rPr lang="el-GR" sz="2800" b="1" dirty="0" smtClean="0"/>
              <a:t>θερμορυθμιστική </a:t>
            </a:r>
          </a:p>
          <a:p>
            <a:pPr marL="514350" indent="-514350">
              <a:buAutoNum type="arabicParenR"/>
            </a:pPr>
            <a:r>
              <a:rPr lang="el-GR" sz="2800" b="1" dirty="0" smtClean="0"/>
              <a:t>γευστική</a:t>
            </a:r>
            <a:r>
              <a:rPr lang="el-GR" sz="2800" b="1" dirty="0"/>
              <a:t>.</a:t>
            </a:r>
            <a:r>
              <a:rPr lang="el-GR" sz="2800" dirty="0"/>
              <a:t> </a:t>
            </a:r>
            <a:endParaRPr lang="el-GR" sz="2800" dirty="0" smtClean="0"/>
          </a:p>
          <a:p>
            <a:pPr marL="514350" indent="-514350"/>
            <a:r>
              <a:rPr lang="el-GR" sz="2800" dirty="0" smtClean="0"/>
              <a:t>Ο </a:t>
            </a:r>
            <a:r>
              <a:rPr lang="el-GR" sz="2800" dirty="0"/>
              <a:t>ιδρώτας, μετά την απελευθέρωσή του στην επιφάνεια του δέρματος, εξατμίζεται, προκαλώντας απόψυξη της επιφάνειας </a:t>
            </a:r>
            <a:r>
              <a:rPr lang="el-GR" sz="2800" b="1" dirty="0"/>
              <a:t>(αποβολή θερμότητας</a:t>
            </a:r>
            <a:r>
              <a:rPr lang="el-GR" sz="2800" b="1" dirty="0" smtClean="0"/>
              <a:t>).</a:t>
            </a:r>
          </a:p>
          <a:p>
            <a:pPr marL="514350" indent="-514350"/>
            <a:r>
              <a:rPr lang="el-GR" sz="2800" dirty="0" smtClean="0"/>
              <a:t>Οι </a:t>
            </a:r>
            <a:r>
              <a:rPr lang="el-GR" sz="2800" dirty="0"/>
              <a:t>ιδρωτοποιοί αδένες λειτουργούν επίσης ως </a:t>
            </a:r>
            <a:r>
              <a:rPr lang="el-GR" sz="2800" b="1" dirty="0"/>
              <a:t>επικουρικό απεκκριτικό όργανο</a:t>
            </a:r>
            <a:r>
              <a:rPr lang="el-GR" sz="2800" b="1" dirty="0" smtClean="0"/>
              <a:t>, </a:t>
            </a:r>
          </a:p>
          <a:p>
            <a:pPr marL="514350" indent="-514350"/>
            <a:r>
              <a:rPr lang="el-GR" sz="2800" dirty="0" smtClean="0"/>
              <a:t>για </a:t>
            </a:r>
            <a:r>
              <a:rPr lang="el-GR" sz="2800" dirty="0"/>
              <a:t>την απομάκρυνση ουσιών που είναι άχρηστες για τον οργανισμό (ουρία, ουρικό οξύ κ.α.).</a:t>
            </a: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ημερομηνίας"/>
          <p:cNvSpPr>
            <a:spLocks noGrp="1"/>
          </p:cNvSpPr>
          <p:nvPr>
            <p:ph type="dt" sz="half" idx="10"/>
          </p:nvPr>
        </p:nvSpPr>
        <p:spPr/>
        <p:txBody>
          <a:bodyPr/>
          <a:lstStyle/>
          <a:p>
            <a:fld id="{48BD31CC-EA13-47F0-B54F-1AE92ED7F4F3}" type="datetime1">
              <a:rPr lang="el-GR" smtClean="0"/>
              <a:pPr/>
              <a:t>6/12/2014</a:t>
            </a:fld>
            <a:endParaRPr lang="el-GR"/>
          </a:p>
        </p:txBody>
      </p:sp>
      <p:sp>
        <p:nvSpPr>
          <p:cNvPr id="5" name="4 - Θέση αριθμού διαφάνειας"/>
          <p:cNvSpPr>
            <a:spLocks noGrp="1"/>
          </p:cNvSpPr>
          <p:nvPr>
            <p:ph type="sldNum" sz="quarter" idx="12"/>
          </p:nvPr>
        </p:nvSpPr>
        <p:spPr/>
        <p:txBody>
          <a:bodyPr/>
          <a:lstStyle/>
          <a:p>
            <a:fld id="{E4D9FCAE-42D1-4E40-8D2D-229BA24A834B}" type="slidenum">
              <a:rPr lang="el-GR" smtClean="0"/>
              <a:pPr/>
              <a:t>46</a:t>
            </a:fld>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a:solidFill>
            <a:schemeClr val="tx2"/>
          </a:solidFill>
        </p:spPr>
        <p:txBody>
          <a:bodyPr>
            <a:normAutofit/>
          </a:bodyPr>
          <a:lstStyle/>
          <a:p>
            <a:r>
              <a:rPr lang="el-GR" sz="3200" b="1" dirty="0" smtClean="0">
                <a:solidFill>
                  <a:srgbClr val="7030A0"/>
                </a:solidFill>
              </a:rPr>
              <a:t>3.3 Τι γνωρίζετε για τα ΑΓΓΕΙΑ;</a:t>
            </a:r>
            <a:endParaRPr lang="el-GR" sz="3200" dirty="0">
              <a:solidFill>
                <a:srgbClr val="7030A0"/>
              </a:solidFill>
            </a:endParaRPr>
          </a:p>
        </p:txBody>
      </p:sp>
      <p:sp>
        <p:nvSpPr>
          <p:cNvPr id="3" name="2 - Θέση περιεχομένου"/>
          <p:cNvSpPr>
            <a:spLocks noGrp="1"/>
          </p:cNvSpPr>
          <p:nvPr>
            <p:ph idx="1"/>
          </p:nvPr>
        </p:nvSpPr>
        <p:spPr>
          <a:xfrm>
            <a:off x="0" y="836712"/>
            <a:ext cx="9144000" cy="6021288"/>
          </a:xfrm>
          <a:solidFill>
            <a:schemeClr val="accent4"/>
          </a:solidFill>
        </p:spPr>
        <p:txBody>
          <a:bodyPr>
            <a:normAutofit fontScale="85000" lnSpcReduction="10000"/>
          </a:bodyPr>
          <a:lstStyle/>
          <a:p>
            <a:r>
              <a:rPr lang="el-GR" dirty="0" smtClean="0"/>
              <a:t>Στο δέρμα υπάρχουν </a:t>
            </a:r>
            <a:r>
              <a:rPr lang="el-GR" u="sng" dirty="0" smtClean="0"/>
              <a:t>αιμοφόρα </a:t>
            </a:r>
            <a:r>
              <a:rPr lang="el-GR" dirty="0" smtClean="0"/>
              <a:t>και </a:t>
            </a:r>
            <a:r>
              <a:rPr lang="el-GR" u="sng" dirty="0" smtClean="0"/>
              <a:t>λεμφοφόρα αγγεία, </a:t>
            </a:r>
            <a:r>
              <a:rPr lang="el-GR" dirty="0" smtClean="0"/>
              <a:t>τα οποία χρησιμεύουν για τη </a:t>
            </a:r>
            <a:r>
              <a:rPr lang="el-GR" b="1" dirty="0" err="1" smtClean="0">
                <a:solidFill>
                  <a:srgbClr val="FFFF00"/>
                </a:solidFill>
              </a:rPr>
              <a:t>θερμορρύθμιση</a:t>
            </a:r>
            <a:r>
              <a:rPr lang="el-GR" dirty="0" smtClean="0"/>
              <a:t> και για τη </a:t>
            </a:r>
            <a:r>
              <a:rPr lang="el-GR" b="1" dirty="0" smtClean="0">
                <a:solidFill>
                  <a:srgbClr val="FFFF00"/>
                </a:solidFill>
              </a:rPr>
              <a:t>θρέψη</a:t>
            </a:r>
            <a:r>
              <a:rPr lang="el-GR" b="1" dirty="0" smtClean="0"/>
              <a:t> </a:t>
            </a:r>
            <a:r>
              <a:rPr lang="el-GR" dirty="0" smtClean="0"/>
              <a:t> του δέρματος. Τα </a:t>
            </a:r>
            <a:r>
              <a:rPr lang="el-GR" u="sng" dirty="0" smtClean="0"/>
              <a:t>αγγεία</a:t>
            </a:r>
            <a:r>
              <a:rPr lang="el-GR" dirty="0" smtClean="0"/>
              <a:t> εντοπίζονται στο χόριο. </a:t>
            </a:r>
            <a:r>
              <a:rPr lang="el-GR" b="1" dirty="0" smtClean="0">
                <a:solidFill>
                  <a:srgbClr val="FFFF00"/>
                </a:solidFill>
              </a:rPr>
              <a:t>Η επιδερμίδα στερείται αγγείων.</a:t>
            </a:r>
            <a:endParaRPr lang="el-GR" dirty="0" smtClean="0">
              <a:solidFill>
                <a:srgbClr val="FFFF00"/>
              </a:solidFill>
            </a:endParaRPr>
          </a:p>
          <a:p>
            <a:r>
              <a:rPr lang="el-GR" dirty="0" smtClean="0"/>
              <a:t>Οι </a:t>
            </a:r>
            <a:r>
              <a:rPr lang="el-GR" u="sng" dirty="0" smtClean="0"/>
              <a:t>αρτηρίες </a:t>
            </a:r>
            <a:r>
              <a:rPr lang="el-GR" dirty="0" smtClean="0"/>
              <a:t>προέρχονται από μυϊκούς κλάδους. Διατάσσονται σε δυο οριζόντια δίκτυα, </a:t>
            </a:r>
            <a:r>
              <a:rPr lang="el-GR" dirty="0" smtClean="0">
                <a:solidFill>
                  <a:srgbClr val="FFFF00"/>
                </a:solidFill>
              </a:rPr>
              <a:t>εν τω </a:t>
            </a:r>
            <a:r>
              <a:rPr lang="el-GR" dirty="0" err="1" smtClean="0">
                <a:solidFill>
                  <a:srgbClr val="FFFF00"/>
                </a:solidFill>
              </a:rPr>
              <a:t>βάθει</a:t>
            </a:r>
            <a:r>
              <a:rPr lang="el-GR" dirty="0" smtClean="0">
                <a:solidFill>
                  <a:srgbClr val="FFFF00"/>
                </a:solidFill>
              </a:rPr>
              <a:t> αγγειακό ή </a:t>
            </a:r>
            <a:r>
              <a:rPr lang="el-GR" b="1" dirty="0" err="1" smtClean="0">
                <a:solidFill>
                  <a:srgbClr val="FFFF00"/>
                </a:solidFill>
              </a:rPr>
              <a:t>υποχοριοειδές</a:t>
            </a:r>
            <a:r>
              <a:rPr lang="el-GR" b="1" dirty="0" smtClean="0">
                <a:solidFill>
                  <a:srgbClr val="FFFF00"/>
                </a:solidFill>
              </a:rPr>
              <a:t> πλέγμα</a:t>
            </a:r>
            <a:r>
              <a:rPr lang="el-GR" b="1" dirty="0" smtClean="0"/>
              <a:t>,</a:t>
            </a:r>
            <a:r>
              <a:rPr lang="el-GR" dirty="0" smtClean="0"/>
              <a:t> και </a:t>
            </a:r>
            <a:r>
              <a:rPr lang="el-GR" b="1" dirty="0" smtClean="0">
                <a:solidFill>
                  <a:srgbClr val="FFFF00"/>
                </a:solidFill>
              </a:rPr>
              <a:t>το </a:t>
            </a:r>
            <a:r>
              <a:rPr lang="el-GR" b="1" dirty="0" err="1" smtClean="0">
                <a:solidFill>
                  <a:srgbClr val="FFFF00"/>
                </a:solidFill>
              </a:rPr>
              <a:t>επιπολής</a:t>
            </a:r>
            <a:r>
              <a:rPr lang="el-GR" b="1" dirty="0" smtClean="0">
                <a:solidFill>
                  <a:srgbClr val="FFFF00"/>
                </a:solidFill>
              </a:rPr>
              <a:t> </a:t>
            </a:r>
            <a:r>
              <a:rPr lang="el-GR" dirty="0" smtClean="0">
                <a:solidFill>
                  <a:srgbClr val="FFFF00"/>
                </a:solidFill>
              </a:rPr>
              <a:t>ή </a:t>
            </a:r>
            <a:r>
              <a:rPr lang="el-GR" b="1" dirty="0" err="1" smtClean="0">
                <a:solidFill>
                  <a:srgbClr val="FFFF00"/>
                </a:solidFill>
              </a:rPr>
              <a:t>υποθηλώδες</a:t>
            </a:r>
            <a:r>
              <a:rPr lang="el-GR" b="1" dirty="0" smtClean="0">
                <a:solidFill>
                  <a:srgbClr val="FFFF00"/>
                </a:solidFill>
              </a:rPr>
              <a:t> πλέγμα</a:t>
            </a:r>
            <a:r>
              <a:rPr lang="el-GR" b="1" dirty="0" smtClean="0"/>
              <a:t>.</a:t>
            </a:r>
            <a:r>
              <a:rPr lang="el-GR" dirty="0" smtClean="0"/>
              <a:t> </a:t>
            </a:r>
          </a:p>
          <a:p>
            <a:pPr>
              <a:buFont typeface="Wingdings" pitchFamily="2" charset="2"/>
              <a:buChar char="Ø"/>
            </a:pPr>
            <a:r>
              <a:rPr lang="el-GR" dirty="0" smtClean="0"/>
              <a:t>Το </a:t>
            </a:r>
            <a:r>
              <a:rPr lang="el-GR" u="sng" dirty="0" err="1" smtClean="0"/>
              <a:t>υποχοριοειδές</a:t>
            </a:r>
            <a:r>
              <a:rPr lang="el-GR" u="sng" dirty="0" smtClean="0"/>
              <a:t> πλέγμα </a:t>
            </a:r>
            <a:r>
              <a:rPr lang="el-GR" dirty="0" smtClean="0"/>
              <a:t>βρίσκεται μεταξύ του χορίου και του υποδορίου ιστού. Από το πλέγμα αυτό ξεκινούν </a:t>
            </a:r>
            <a:r>
              <a:rPr lang="el-GR" b="1" dirty="0" smtClean="0">
                <a:solidFill>
                  <a:srgbClr val="FFFF00"/>
                </a:solidFill>
              </a:rPr>
              <a:t>κλάδοι για το υποδόριο λίπος</a:t>
            </a:r>
            <a:r>
              <a:rPr lang="el-GR" dirty="0" smtClean="0">
                <a:solidFill>
                  <a:srgbClr val="FFFF00"/>
                </a:solidFill>
              </a:rPr>
              <a:t> </a:t>
            </a:r>
            <a:r>
              <a:rPr lang="el-GR" dirty="0" smtClean="0"/>
              <a:t>και </a:t>
            </a:r>
            <a:r>
              <a:rPr lang="el-GR" b="1" dirty="0" smtClean="0">
                <a:solidFill>
                  <a:srgbClr val="FFFF00"/>
                </a:solidFill>
              </a:rPr>
              <a:t>ανιόντα </a:t>
            </a:r>
            <a:r>
              <a:rPr lang="el-GR" b="1" dirty="0" err="1" smtClean="0">
                <a:solidFill>
                  <a:srgbClr val="FFFF00"/>
                </a:solidFill>
              </a:rPr>
              <a:t>αρτηρίδια</a:t>
            </a:r>
            <a:r>
              <a:rPr lang="el-GR" b="1" dirty="0" smtClean="0">
                <a:solidFill>
                  <a:srgbClr val="FFFF00"/>
                </a:solidFill>
              </a:rPr>
              <a:t> για το χόριο. </a:t>
            </a:r>
            <a:endParaRPr lang="el-GR" dirty="0" smtClean="0">
              <a:solidFill>
                <a:srgbClr val="FFFF00"/>
              </a:solidFill>
            </a:endParaRPr>
          </a:p>
          <a:p>
            <a:pPr>
              <a:buFont typeface="Wingdings" pitchFamily="2" charset="2"/>
              <a:buChar char="Ø"/>
            </a:pPr>
            <a:r>
              <a:rPr lang="el-GR" dirty="0" smtClean="0"/>
              <a:t>Το </a:t>
            </a:r>
            <a:r>
              <a:rPr lang="el-GR" u="sng" dirty="0" err="1" smtClean="0"/>
              <a:t>υποθηλώδες</a:t>
            </a:r>
            <a:r>
              <a:rPr lang="el-GR" u="sng" dirty="0" smtClean="0"/>
              <a:t> πλέγμα </a:t>
            </a:r>
            <a:r>
              <a:rPr lang="el-GR" dirty="0" smtClean="0"/>
              <a:t>βρίσκεται μεταξύ </a:t>
            </a:r>
            <a:r>
              <a:rPr lang="el-GR" dirty="0" err="1" smtClean="0"/>
              <a:t>θηλώδους</a:t>
            </a:r>
            <a:r>
              <a:rPr lang="el-GR" dirty="0" smtClean="0"/>
              <a:t> και δικτυωτής στιβάδας του χορίου. Χορηγεί </a:t>
            </a:r>
            <a:r>
              <a:rPr lang="el-GR" b="1" dirty="0" smtClean="0">
                <a:solidFill>
                  <a:srgbClr val="FFFF00"/>
                </a:solidFill>
              </a:rPr>
              <a:t>τριχοειδείς αγκύλες</a:t>
            </a:r>
            <a:r>
              <a:rPr lang="el-GR" dirty="0" smtClean="0"/>
              <a:t>  μέσα στις θηλές του χορίου. </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47</a:t>
            </a:fld>
            <a:endParaRPr 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Επίσης, άλλα </a:t>
            </a:r>
            <a:r>
              <a:rPr lang="el-GR" sz="3200" dirty="0" err="1" smtClean="0">
                <a:solidFill>
                  <a:srgbClr val="FFFF00"/>
                </a:solidFill>
              </a:rPr>
              <a:t>αρτηρίδια</a:t>
            </a:r>
            <a:endParaRPr lang="el-GR" sz="3200" dirty="0"/>
          </a:p>
        </p:txBody>
      </p:sp>
      <p:sp>
        <p:nvSpPr>
          <p:cNvPr id="3" name="2 - Θέση περιεχομένου"/>
          <p:cNvSpPr>
            <a:spLocks noGrp="1"/>
          </p:cNvSpPr>
          <p:nvPr>
            <p:ph idx="1"/>
          </p:nvPr>
        </p:nvSpPr>
        <p:spPr>
          <a:xfrm>
            <a:off x="457200" y="1196752"/>
            <a:ext cx="8229600" cy="4929411"/>
          </a:xfrm>
        </p:spPr>
        <p:txBody>
          <a:bodyPr>
            <a:normAutofit lnSpcReduction="10000"/>
          </a:bodyPr>
          <a:lstStyle/>
          <a:p>
            <a:r>
              <a:rPr lang="el-GR" dirty="0" smtClean="0"/>
              <a:t>αποσχίζονται από το </a:t>
            </a:r>
            <a:r>
              <a:rPr lang="el-GR" dirty="0" err="1" smtClean="0"/>
              <a:t>υποθηλώδες</a:t>
            </a:r>
            <a:r>
              <a:rPr lang="el-GR" dirty="0" smtClean="0"/>
              <a:t> πλέγμα και δημιουργούν τριχοειδείς αγκύλες που </a:t>
            </a:r>
            <a:r>
              <a:rPr lang="el-GR" u="sng" dirty="0" err="1" smtClean="0"/>
              <a:t>αιματώνουν</a:t>
            </a:r>
            <a:r>
              <a:rPr lang="el-GR" u="sng" dirty="0" smtClean="0"/>
              <a:t> </a:t>
            </a:r>
            <a:r>
              <a:rPr lang="el-GR" dirty="0" smtClean="0"/>
              <a:t>τους </a:t>
            </a:r>
            <a:r>
              <a:rPr lang="el-GR" b="1" dirty="0" smtClean="0">
                <a:solidFill>
                  <a:srgbClr val="92D050"/>
                </a:solidFill>
              </a:rPr>
              <a:t>αδένες</a:t>
            </a:r>
            <a:r>
              <a:rPr lang="el-GR" dirty="0" smtClean="0"/>
              <a:t> και τους </a:t>
            </a:r>
            <a:r>
              <a:rPr lang="el-GR" b="1" dirty="0" smtClean="0">
                <a:solidFill>
                  <a:srgbClr val="92D050"/>
                </a:solidFill>
              </a:rPr>
              <a:t>θυλάκους των τριχών</a:t>
            </a:r>
            <a:r>
              <a:rPr lang="el-GR" b="1" dirty="0" smtClean="0"/>
              <a:t>.</a:t>
            </a:r>
          </a:p>
          <a:p>
            <a:r>
              <a:rPr lang="el-GR" dirty="0" smtClean="0"/>
              <a:t> Κάθε τριχοειδής αγκύλη αποτελείται από ένα </a:t>
            </a:r>
            <a:r>
              <a:rPr lang="el-GR" b="1" dirty="0" smtClean="0"/>
              <a:t>ανιόν αρτηριακό σκέλος</a:t>
            </a:r>
            <a:r>
              <a:rPr lang="el-GR" dirty="0" smtClean="0"/>
              <a:t> και ένα </a:t>
            </a:r>
            <a:r>
              <a:rPr lang="el-GR" b="1" dirty="0" smtClean="0"/>
              <a:t>κατιόν φλεβικό σκέλος.</a:t>
            </a:r>
            <a:r>
              <a:rPr lang="el-GR" dirty="0" smtClean="0"/>
              <a:t> </a:t>
            </a:r>
          </a:p>
          <a:p>
            <a:r>
              <a:rPr lang="el-GR" b="1" dirty="0" smtClean="0">
                <a:solidFill>
                  <a:srgbClr val="92D050"/>
                </a:solidFill>
              </a:rPr>
              <a:t>Από το αίμα των τριχοειδών αγκυλών τρέφεται δια μέσω της βασικής μεμβράνης και η επιδερμίδα.</a:t>
            </a:r>
            <a:endParaRPr lang="el-GR" dirty="0" smtClean="0">
              <a:solidFill>
                <a:srgbClr val="92D050"/>
              </a:solidFill>
            </a:endParaRPr>
          </a:p>
          <a:p>
            <a:pPr>
              <a:buNone/>
            </a:pP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48</a:t>
            </a:fld>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49</a:t>
            </a:fld>
            <a:endParaRPr lang="el-GR"/>
          </a:p>
        </p:txBody>
      </p:sp>
      <p:sp>
        <p:nvSpPr>
          <p:cNvPr id="5" name="4 - Ορθογώνιο"/>
          <p:cNvSpPr/>
          <p:nvPr/>
        </p:nvSpPr>
        <p:spPr>
          <a:xfrm>
            <a:off x="0" y="0"/>
            <a:ext cx="9144000" cy="6986528"/>
          </a:xfrm>
          <a:prstGeom prst="rect">
            <a:avLst/>
          </a:prstGeom>
          <a:solidFill>
            <a:schemeClr val="accent4"/>
          </a:solidFill>
        </p:spPr>
        <p:txBody>
          <a:bodyPr wrap="square">
            <a:spAutoFit/>
          </a:bodyPr>
          <a:lstStyle/>
          <a:p>
            <a:r>
              <a:rPr lang="el-GR" sz="2800" dirty="0" smtClean="0"/>
              <a:t>Οι </a:t>
            </a:r>
            <a:r>
              <a:rPr lang="el-GR" sz="2800" u="sng" dirty="0" smtClean="0">
                <a:solidFill>
                  <a:srgbClr val="FFFF00"/>
                </a:solidFill>
              </a:rPr>
              <a:t>φλέβες</a:t>
            </a:r>
            <a:r>
              <a:rPr lang="el-GR" sz="2800" dirty="0" smtClean="0"/>
              <a:t> διατάσσονται σε δυο πλέγματα, το </a:t>
            </a:r>
            <a:r>
              <a:rPr lang="el-GR" sz="2800" b="1" dirty="0" err="1" smtClean="0"/>
              <a:t>υποθηλώδες</a:t>
            </a:r>
            <a:r>
              <a:rPr lang="el-GR" sz="2800" dirty="0" smtClean="0"/>
              <a:t> και το </a:t>
            </a:r>
            <a:r>
              <a:rPr lang="el-GR" sz="2800" b="1" dirty="0" err="1" smtClean="0"/>
              <a:t>υποχοριοειδές</a:t>
            </a:r>
            <a:r>
              <a:rPr lang="el-GR" sz="2800" dirty="0" smtClean="0"/>
              <a:t>. </a:t>
            </a:r>
          </a:p>
          <a:p>
            <a:r>
              <a:rPr lang="el-GR" sz="2800" dirty="0" smtClean="0"/>
              <a:t>Σε αρκετές περιοχές του σώματος (παλάμες, πέλματα, </a:t>
            </a:r>
            <a:r>
              <a:rPr lang="el-GR" sz="2800" dirty="0" err="1" smtClean="0"/>
              <a:t>πάγες</a:t>
            </a:r>
            <a:r>
              <a:rPr lang="el-GR" sz="2800" dirty="0" smtClean="0"/>
              <a:t> των δακτύλων, κοίτη του όνυχα, γλουτοί, μέση μοίρα προσώπου) υπάρχουν ειδικά αγγεία, οι </a:t>
            </a:r>
            <a:r>
              <a:rPr lang="el-GR" sz="2800" b="1" dirty="0" err="1" smtClean="0">
                <a:solidFill>
                  <a:srgbClr val="FFFF00"/>
                </a:solidFill>
              </a:rPr>
              <a:t>αρτηριο</a:t>
            </a:r>
            <a:r>
              <a:rPr lang="el-GR" sz="2800" b="1" dirty="0" smtClean="0">
                <a:solidFill>
                  <a:srgbClr val="FFFF00"/>
                </a:solidFill>
              </a:rPr>
              <a:t> - φλεβικές αναστομώσεις</a:t>
            </a:r>
            <a:r>
              <a:rPr lang="el-GR" sz="2800" b="1" dirty="0" smtClean="0"/>
              <a:t>,</a:t>
            </a:r>
            <a:r>
              <a:rPr lang="el-GR" sz="2800" dirty="0" smtClean="0"/>
              <a:t> που συνδέουν απευθείας τα </a:t>
            </a:r>
            <a:r>
              <a:rPr lang="el-GR" sz="2800" dirty="0" err="1" smtClean="0"/>
              <a:t>αρτηρίδια</a:t>
            </a:r>
            <a:r>
              <a:rPr lang="el-GR" sz="2800" dirty="0" smtClean="0"/>
              <a:t> με τα </a:t>
            </a:r>
            <a:r>
              <a:rPr lang="el-GR" sz="2800" dirty="0" err="1" smtClean="0"/>
              <a:t>φλεβίδια</a:t>
            </a:r>
            <a:r>
              <a:rPr lang="el-GR" sz="2800" dirty="0" smtClean="0"/>
              <a:t>, ώστε, όταν αυτές λειτουργούν, </a:t>
            </a:r>
            <a:r>
              <a:rPr lang="el-GR" sz="2800" u="sng" dirty="0" smtClean="0"/>
              <a:t>να παρακάμπτεται η κυκλοφορία των τριχοειδών αγκυλών. </a:t>
            </a:r>
          </a:p>
          <a:p>
            <a:r>
              <a:rPr lang="el-GR" sz="2800" dirty="0" smtClean="0"/>
              <a:t>Οι αναστομώσεις αυτές έχουν μεγάλη σημασία για τη </a:t>
            </a:r>
            <a:r>
              <a:rPr lang="el-GR" sz="2800" dirty="0" smtClean="0">
                <a:solidFill>
                  <a:srgbClr val="FFFF00"/>
                </a:solidFill>
              </a:rPr>
              <a:t>θερμορύθμιση </a:t>
            </a:r>
            <a:r>
              <a:rPr lang="el-GR" sz="2800" dirty="0" smtClean="0"/>
              <a:t>(όταν λειτουργούν οι αναστομώσεις, αποβάλλεται λιγότερη θερμότητα από το δέρμα και διατηρείται έτσι η εσωτερική θερμοκρασία του σώματος).</a:t>
            </a:r>
          </a:p>
          <a:p>
            <a:r>
              <a:rPr lang="el-GR" sz="2800" dirty="0" smtClean="0"/>
              <a:t>Τα </a:t>
            </a:r>
            <a:r>
              <a:rPr lang="el-GR" sz="2800" b="1" dirty="0" smtClean="0">
                <a:solidFill>
                  <a:srgbClr val="FFFF00"/>
                </a:solidFill>
              </a:rPr>
              <a:t>λεμφαγγεία</a:t>
            </a:r>
            <a:r>
              <a:rPr lang="el-GR" sz="2800" dirty="0" smtClean="0"/>
              <a:t> ξεκινούν από τις θηλές του χορίου ως λεμφοφόρα τριχοειδή. Σχηματίζουν στη </a:t>
            </a:r>
            <a:r>
              <a:rPr lang="el-GR" sz="2800" dirty="0" err="1" smtClean="0"/>
              <a:t>θηλώδη</a:t>
            </a:r>
            <a:r>
              <a:rPr lang="el-GR" sz="2800" dirty="0" smtClean="0"/>
              <a:t> στιβάδα του χορίου το </a:t>
            </a:r>
            <a:r>
              <a:rPr lang="el-GR" sz="2800" b="1" dirty="0" err="1" smtClean="0">
                <a:solidFill>
                  <a:srgbClr val="FFFF00"/>
                </a:solidFill>
              </a:rPr>
              <a:t>υποθηλώδες</a:t>
            </a:r>
            <a:r>
              <a:rPr lang="el-GR" sz="2800" b="1" dirty="0" smtClean="0">
                <a:solidFill>
                  <a:srgbClr val="FFFF00"/>
                </a:solidFill>
              </a:rPr>
              <a:t> λεμφικό δίκτυο</a:t>
            </a:r>
            <a:r>
              <a:rPr lang="el-GR" sz="2800" b="1" dirty="0" smtClean="0"/>
              <a:t> </a:t>
            </a:r>
            <a:r>
              <a:rPr lang="el-GR" sz="2800" dirty="0" smtClean="0"/>
              <a:t> με ευρύτερα αγγεία, τα </a:t>
            </a:r>
            <a:r>
              <a:rPr lang="el-GR" sz="2800" b="1" dirty="0" smtClean="0">
                <a:solidFill>
                  <a:srgbClr val="FFFF00"/>
                </a:solidFill>
              </a:rPr>
              <a:t>λεμφαγγεία</a:t>
            </a:r>
            <a:r>
              <a:rPr lang="el-GR" sz="2800" dirty="0" smtClean="0"/>
              <a:t>.</a:t>
            </a:r>
            <a:endParaRPr lang="el-GR"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a:solidFill>
            <a:schemeClr val="bg2"/>
          </a:solidFill>
        </p:spPr>
        <p:txBody>
          <a:bodyPr>
            <a:noAutofit/>
          </a:bodyPr>
          <a:lstStyle/>
          <a:p>
            <a:r>
              <a:rPr lang="el-GR" sz="2800" dirty="0" smtClean="0">
                <a:solidFill>
                  <a:srgbClr val="FFC000"/>
                </a:solidFill>
              </a:rPr>
              <a:t>4. </a:t>
            </a:r>
            <a:r>
              <a:rPr lang="el-GR" sz="2800" u="sng" dirty="0" smtClean="0">
                <a:solidFill>
                  <a:srgbClr val="FFC000"/>
                </a:solidFill>
              </a:rPr>
              <a:t>Περιγράψτε την Εξωτερική μορφολογία του δέρματος</a:t>
            </a:r>
            <a:r>
              <a:rPr lang="el-GR" sz="2800" u="sng" dirty="0" smtClean="0"/>
              <a:t/>
            </a:r>
            <a:br>
              <a:rPr lang="el-GR" sz="2800" u="sng" dirty="0" smtClean="0"/>
            </a:br>
            <a:endParaRPr lang="el-GR" sz="2800" dirty="0"/>
          </a:p>
        </p:txBody>
      </p:sp>
      <p:sp>
        <p:nvSpPr>
          <p:cNvPr id="3" name="2 - Θέση περιεχομένου"/>
          <p:cNvSpPr>
            <a:spLocks noGrp="1"/>
          </p:cNvSpPr>
          <p:nvPr>
            <p:ph idx="1"/>
          </p:nvPr>
        </p:nvSpPr>
        <p:spPr>
          <a:xfrm>
            <a:off x="0" y="836712"/>
            <a:ext cx="9144000" cy="6021288"/>
          </a:xfrm>
          <a:solidFill>
            <a:schemeClr val="bg2"/>
          </a:solidFill>
        </p:spPr>
        <p:txBody>
          <a:bodyPr>
            <a:normAutofit fontScale="77500" lnSpcReduction="20000"/>
          </a:bodyPr>
          <a:lstStyle/>
          <a:p>
            <a:pPr>
              <a:buFont typeface="Wingdings" pitchFamily="2" charset="2"/>
              <a:buChar char="ü"/>
            </a:pPr>
            <a:r>
              <a:rPr lang="el-GR" dirty="0" smtClean="0"/>
              <a:t>Στην εξωτερική επιφάνεια του δέρματος, εκτός από τις </a:t>
            </a:r>
            <a:r>
              <a:rPr lang="el-GR" dirty="0" smtClean="0">
                <a:solidFill>
                  <a:schemeClr val="accent5">
                    <a:lumMod val="20000"/>
                    <a:lumOff val="80000"/>
                  </a:schemeClr>
                </a:solidFill>
              </a:rPr>
              <a:t>τρίχες, </a:t>
            </a:r>
            <a:r>
              <a:rPr lang="el-GR" dirty="0" smtClean="0"/>
              <a:t>παρατηρούνται διάφορες </a:t>
            </a:r>
            <a:r>
              <a:rPr lang="el-GR" b="1" dirty="0" err="1" smtClean="0">
                <a:solidFill>
                  <a:srgbClr val="FFFF00"/>
                </a:solidFill>
              </a:rPr>
              <a:t>αναγλυφές</a:t>
            </a:r>
            <a:r>
              <a:rPr lang="el-GR" dirty="0" smtClean="0"/>
              <a:t>, που είναι:</a:t>
            </a:r>
          </a:p>
          <a:p>
            <a:pPr>
              <a:buFont typeface="Wingdings" pitchFamily="2" charset="2"/>
              <a:buChar char="ü"/>
            </a:pPr>
            <a:r>
              <a:rPr lang="el-GR" dirty="0" smtClean="0"/>
              <a:t> Οι </a:t>
            </a:r>
            <a:r>
              <a:rPr lang="el-GR" b="1" dirty="0" smtClean="0">
                <a:solidFill>
                  <a:srgbClr val="FFFF00"/>
                </a:solidFill>
              </a:rPr>
              <a:t>πόροι</a:t>
            </a:r>
            <a:r>
              <a:rPr lang="el-GR" b="1" dirty="0" smtClean="0"/>
              <a:t> </a:t>
            </a:r>
            <a:r>
              <a:rPr lang="el-GR" dirty="0" smtClean="0"/>
              <a:t>των ιδρωτοποιών αδένων</a:t>
            </a:r>
          </a:p>
          <a:p>
            <a:pPr>
              <a:buFont typeface="Wingdings" pitchFamily="2" charset="2"/>
              <a:buChar char="ü"/>
            </a:pPr>
            <a:r>
              <a:rPr lang="el-GR" dirty="0" smtClean="0"/>
              <a:t> Οι </a:t>
            </a:r>
            <a:r>
              <a:rPr lang="el-GR" b="1" dirty="0" smtClean="0">
                <a:solidFill>
                  <a:srgbClr val="FFFF00"/>
                </a:solidFill>
              </a:rPr>
              <a:t>δερματικές θηλές</a:t>
            </a:r>
            <a:r>
              <a:rPr lang="el-GR" dirty="0" smtClean="0"/>
              <a:t>, που παριστάνουν κωνοειδείς προβολές του χορίου που καλύπτονται από την επιδερμίδα. </a:t>
            </a:r>
          </a:p>
          <a:p>
            <a:pPr>
              <a:buFont typeface="Wingdings" pitchFamily="2" charset="2"/>
              <a:buChar char="ü"/>
            </a:pPr>
            <a:r>
              <a:rPr lang="el-GR" dirty="0" smtClean="0"/>
              <a:t>Οι </a:t>
            </a:r>
            <a:r>
              <a:rPr lang="el-GR" b="1" dirty="0" smtClean="0">
                <a:solidFill>
                  <a:srgbClr val="FFFF00"/>
                </a:solidFill>
              </a:rPr>
              <a:t>δερματικές ακρολοφίες</a:t>
            </a:r>
            <a:r>
              <a:rPr lang="el-GR" dirty="0" smtClean="0"/>
              <a:t>, που σχηματίζονται από τις δερματικές θηλές στο άτριχο δέρμα των παλαμών και των πελμάτων. Οι δερματικές ακρολοφίες αποτελούν καταδύσεις της επιδερμίδας μέσα στο χόριο. </a:t>
            </a:r>
          </a:p>
          <a:p>
            <a:pPr>
              <a:buFont typeface="Wingdings" pitchFamily="2" charset="2"/>
              <a:buChar char="ü"/>
            </a:pPr>
            <a:r>
              <a:rPr lang="el-GR" dirty="0" smtClean="0"/>
              <a:t>Οι </a:t>
            </a:r>
            <a:r>
              <a:rPr lang="el-GR" b="1" dirty="0" smtClean="0">
                <a:solidFill>
                  <a:srgbClr val="FFFF00"/>
                </a:solidFill>
              </a:rPr>
              <a:t>αύλακες,</a:t>
            </a:r>
            <a:r>
              <a:rPr lang="el-GR" dirty="0" smtClean="0"/>
              <a:t> που σχηματίζονται ανάμεσα στις δερματικές ακρολοφίες. Στις αύλακες εκβάλλουν οι πόροι των ιδρωτοποιών αδένων. </a:t>
            </a:r>
          </a:p>
          <a:p>
            <a:pPr>
              <a:buFont typeface="Wingdings" pitchFamily="2" charset="2"/>
              <a:buChar char="ü"/>
            </a:pPr>
            <a:r>
              <a:rPr lang="el-GR" dirty="0" smtClean="0"/>
              <a:t>Οι </a:t>
            </a:r>
            <a:r>
              <a:rPr lang="el-GR" b="1" dirty="0" smtClean="0">
                <a:solidFill>
                  <a:srgbClr val="FFFF00"/>
                </a:solidFill>
              </a:rPr>
              <a:t>δερματικές άλω</a:t>
            </a:r>
            <a:r>
              <a:rPr lang="el-GR" dirty="0" smtClean="0"/>
              <a:t>, μικρές πολύγωνες περιοχές που απαντώνται σε όλο το υπόλοιπο τριχωτό δέρμα. </a:t>
            </a:r>
          </a:p>
          <a:p>
            <a:r>
              <a:rPr lang="el-GR" dirty="0" smtClean="0"/>
              <a:t>Οι περιοχές αυτές χωρίζονται μεταξύ τους με αβαθείς αύλακες. Από τα σημεία διασταύρωσης των δερματικών αυλακών βγαίνουν προς τα έξω οι τρίχες.</a:t>
            </a:r>
          </a:p>
          <a:p>
            <a:pPr>
              <a:buNone/>
            </a:pP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5</a:t>
            </a:fld>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26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a:solidFill>
            <a:schemeClr val="bg2"/>
          </a:solidFill>
        </p:spPr>
        <p:txBody>
          <a:bodyPr>
            <a:normAutofit/>
          </a:bodyPr>
          <a:lstStyle/>
          <a:p>
            <a:r>
              <a:rPr lang="el-GR" sz="2800" b="1" dirty="0" smtClean="0"/>
              <a:t>3.4 ΝΕΥΡΑ ΚΑΙ ΕΙΔΙΚΑ ΥΠΟΔΕΚΤΙΚΑ ΟΡΓΑΝΑ ΔΕΡΜΑΤΟΣ</a:t>
            </a:r>
            <a:endParaRPr lang="el-GR" sz="2800" dirty="0"/>
          </a:p>
        </p:txBody>
      </p:sp>
      <p:sp>
        <p:nvSpPr>
          <p:cNvPr id="3" name="2 - Θέση περιεχομένου"/>
          <p:cNvSpPr>
            <a:spLocks noGrp="1"/>
          </p:cNvSpPr>
          <p:nvPr>
            <p:ph idx="1"/>
          </p:nvPr>
        </p:nvSpPr>
        <p:spPr>
          <a:xfrm>
            <a:off x="-180528" y="620688"/>
            <a:ext cx="9324528" cy="6237312"/>
          </a:xfrm>
          <a:solidFill>
            <a:srgbClr val="7030A0"/>
          </a:solidFill>
        </p:spPr>
        <p:txBody>
          <a:bodyPr>
            <a:normAutofit fontScale="55000" lnSpcReduction="20000"/>
          </a:bodyPr>
          <a:lstStyle/>
          <a:p>
            <a:r>
              <a:rPr lang="el-GR" sz="4400" dirty="0" smtClean="0"/>
              <a:t>Η νεύρωση του δέρματος διαθέτει ένα πλούσιο δίκτυο από </a:t>
            </a:r>
            <a:r>
              <a:rPr lang="el-GR" sz="4400" b="1" dirty="0" smtClean="0"/>
              <a:t>νευρικούς σχηματισμούς</a:t>
            </a:r>
            <a:r>
              <a:rPr lang="el-GR" sz="4400" dirty="0" smtClean="0"/>
              <a:t> και από </a:t>
            </a:r>
            <a:r>
              <a:rPr lang="el-GR" sz="4400" b="1" dirty="0" smtClean="0"/>
              <a:t>ελεύθερες νευρικές απολήξεις</a:t>
            </a:r>
            <a:r>
              <a:rPr lang="el-GR" sz="4400" dirty="0" smtClean="0"/>
              <a:t>.  Η νεύρωση του δέρματος προέρχεται  από το εγκεφαλονωτιαίο νευρικό σύστημα και από το αυτόνομο (φυτικό) νευρικό σύστημα. </a:t>
            </a:r>
          </a:p>
          <a:p>
            <a:r>
              <a:rPr lang="el-GR" sz="4400" dirty="0" smtClean="0"/>
              <a:t>Στο φυτικό νευρικό σύστημα ανήκουν οι κλάδοι που διανέμονται </a:t>
            </a:r>
            <a:r>
              <a:rPr lang="el-GR" sz="4400" b="1" dirty="0" smtClean="0"/>
              <a:t>στους αδένες, τα αγγεία και τους </a:t>
            </a:r>
            <a:r>
              <a:rPr lang="el-GR" sz="4400" b="1" dirty="0" err="1" smtClean="0"/>
              <a:t>ορθωτήρες</a:t>
            </a:r>
            <a:r>
              <a:rPr lang="el-GR" sz="4400" b="1" dirty="0" smtClean="0"/>
              <a:t> μύες των τριχών. </a:t>
            </a:r>
            <a:endParaRPr lang="el-GR" sz="4400" dirty="0" smtClean="0"/>
          </a:p>
          <a:p>
            <a:r>
              <a:rPr lang="el-GR" sz="4400" dirty="0" smtClean="0"/>
              <a:t>Στο </a:t>
            </a:r>
            <a:r>
              <a:rPr lang="el-GR" sz="4400" dirty="0" err="1" smtClean="0"/>
              <a:t>ζωϊκό</a:t>
            </a:r>
            <a:r>
              <a:rPr lang="el-GR" sz="4400" dirty="0" smtClean="0"/>
              <a:t> νευρικό σύστημα ανήκουν οι κλάδοι που προέρχονται από τα </a:t>
            </a:r>
            <a:r>
              <a:rPr lang="el-GR" sz="4400" b="1" dirty="0" smtClean="0"/>
              <a:t>αισθητικά νεύρα</a:t>
            </a:r>
            <a:r>
              <a:rPr lang="el-GR" sz="4400" dirty="0" smtClean="0"/>
              <a:t> και εξυπηρετούν κυρίως τη λειτουργία του δέρματος ως αισθητηρίου οργάνου. Οι κλάδοι αυτοί παραλαμβάνουν διεγέρσεις από ειδικά </a:t>
            </a:r>
            <a:r>
              <a:rPr lang="el-GR" sz="4400" dirty="0" err="1" smtClean="0"/>
              <a:t>υποδεκτικά</a:t>
            </a:r>
            <a:r>
              <a:rPr lang="el-GR" sz="4400" dirty="0" smtClean="0"/>
              <a:t> όργανα που βρίσκονται σε όλο το πάχος του δέρματος και είναι τα εξής:</a:t>
            </a:r>
          </a:p>
          <a:p>
            <a:r>
              <a:rPr lang="el-GR" sz="4400" u="sng" dirty="0" smtClean="0"/>
              <a:t>Στην επιδερμίδα</a:t>
            </a:r>
            <a:endParaRPr lang="el-GR" sz="4400" dirty="0" smtClean="0"/>
          </a:p>
          <a:p>
            <a:r>
              <a:rPr lang="el-GR" sz="4400" b="1" dirty="0" smtClean="0">
                <a:solidFill>
                  <a:srgbClr val="FFFF00"/>
                </a:solidFill>
              </a:rPr>
              <a:t>Ελεύθερες νευρικές απολήξεις</a:t>
            </a:r>
            <a:r>
              <a:rPr lang="el-GR" sz="4400" b="1" dirty="0" smtClean="0"/>
              <a:t>:</a:t>
            </a:r>
            <a:r>
              <a:rPr lang="el-GR" sz="4400" dirty="0" smtClean="0"/>
              <a:t> παραλαμβάνουν διεγέρσεις σχετικές με τον </a:t>
            </a:r>
            <a:r>
              <a:rPr lang="el-GR" sz="4400" b="1" dirty="0" smtClean="0">
                <a:solidFill>
                  <a:srgbClr val="92D050"/>
                </a:solidFill>
              </a:rPr>
              <a:t>πόνο</a:t>
            </a:r>
            <a:r>
              <a:rPr lang="el-GR" sz="4400" dirty="0" smtClean="0">
                <a:solidFill>
                  <a:srgbClr val="92D050"/>
                </a:solidFill>
              </a:rPr>
              <a:t>.</a:t>
            </a:r>
            <a:r>
              <a:rPr lang="el-GR" sz="4400" dirty="0" smtClean="0"/>
              <a:t> Εισχωρούν στη βασική στιβάδα και καταλήγουν στη </a:t>
            </a:r>
            <a:r>
              <a:rPr lang="el-GR" sz="4400" dirty="0" err="1" smtClean="0"/>
              <a:t>μαλπιγγιανή</a:t>
            </a:r>
            <a:r>
              <a:rPr lang="el-GR" sz="4400" dirty="0" smtClean="0"/>
              <a:t> στιβάδα.</a:t>
            </a:r>
          </a:p>
          <a:p>
            <a:r>
              <a:rPr lang="el-GR" sz="4400" b="1" dirty="0" smtClean="0">
                <a:solidFill>
                  <a:srgbClr val="FFFF00"/>
                </a:solidFill>
              </a:rPr>
              <a:t>Απτικοί δίσκοι (κύτταρα </a:t>
            </a:r>
            <a:r>
              <a:rPr lang="el-GR" sz="4400" b="1" dirty="0" err="1" smtClean="0">
                <a:solidFill>
                  <a:srgbClr val="FFFF00"/>
                </a:solidFill>
              </a:rPr>
              <a:t>Merkel</a:t>
            </a:r>
            <a:r>
              <a:rPr lang="el-GR" sz="4400" b="1" dirty="0" smtClean="0">
                <a:solidFill>
                  <a:srgbClr val="FFFF00"/>
                </a:solidFill>
              </a:rPr>
              <a:t>):</a:t>
            </a:r>
            <a:r>
              <a:rPr lang="el-GR" sz="4400" dirty="0" smtClean="0">
                <a:solidFill>
                  <a:srgbClr val="FFFF00"/>
                </a:solidFill>
              </a:rPr>
              <a:t> </a:t>
            </a:r>
            <a:r>
              <a:rPr lang="el-GR" sz="4400" dirty="0" smtClean="0"/>
              <a:t>εξυπηρετούν την </a:t>
            </a:r>
            <a:r>
              <a:rPr lang="el-GR" sz="4400" b="1" dirty="0" smtClean="0">
                <a:solidFill>
                  <a:srgbClr val="92D050"/>
                </a:solidFill>
              </a:rPr>
              <a:t>αφή</a:t>
            </a:r>
            <a:r>
              <a:rPr lang="el-GR" sz="4400" dirty="0" smtClean="0">
                <a:solidFill>
                  <a:srgbClr val="92D050"/>
                </a:solidFill>
              </a:rPr>
              <a:t>.</a:t>
            </a:r>
            <a:r>
              <a:rPr lang="el-GR" sz="4400" dirty="0" smtClean="0"/>
              <a:t> Εντοπίζονται στη βασική στιβάδα.</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50</a:t>
            </a:fld>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51</a:t>
            </a:fld>
            <a:endParaRPr lang="el-GR"/>
          </a:p>
        </p:txBody>
      </p:sp>
      <p:sp>
        <p:nvSpPr>
          <p:cNvPr id="5" name="4 - Ορθογώνιο"/>
          <p:cNvSpPr/>
          <p:nvPr/>
        </p:nvSpPr>
        <p:spPr>
          <a:xfrm>
            <a:off x="0" y="0"/>
            <a:ext cx="9144000" cy="7417415"/>
          </a:xfrm>
          <a:prstGeom prst="rect">
            <a:avLst/>
          </a:prstGeom>
          <a:solidFill>
            <a:schemeClr val="accent4"/>
          </a:solidFill>
        </p:spPr>
        <p:txBody>
          <a:bodyPr wrap="square">
            <a:spAutoFit/>
          </a:bodyPr>
          <a:lstStyle/>
          <a:p>
            <a:r>
              <a:rPr lang="el-GR" sz="2800" u="sng" dirty="0" smtClean="0">
                <a:solidFill>
                  <a:srgbClr val="FFFF00"/>
                </a:solidFill>
              </a:rPr>
              <a:t>Στο χόριο:</a:t>
            </a:r>
            <a:endParaRPr lang="el-GR" sz="2800" dirty="0" smtClean="0">
              <a:solidFill>
                <a:srgbClr val="FFFF00"/>
              </a:solidFill>
            </a:endParaRPr>
          </a:p>
          <a:p>
            <a:r>
              <a:rPr lang="el-GR" sz="2800" b="1" dirty="0" smtClean="0">
                <a:solidFill>
                  <a:srgbClr val="FFFF00"/>
                </a:solidFill>
              </a:rPr>
              <a:t>Ελεύθερες νευρικές απολήξεις</a:t>
            </a:r>
            <a:r>
              <a:rPr lang="el-GR" sz="2800" b="1" dirty="0" smtClean="0"/>
              <a:t>:</a:t>
            </a:r>
            <a:r>
              <a:rPr lang="el-GR" sz="2800" dirty="0" smtClean="0"/>
              <a:t> εξυπηρετούν τον </a:t>
            </a:r>
            <a:r>
              <a:rPr lang="el-GR" sz="2800" dirty="0" smtClean="0">
                <a:solidFill>
                  <a:srgbClr val="92D050"/>
                </a:solidFill>
              </a:rPr>
              <a:t>πόνο</a:t>
            </a:r>
            <a:r>
              <a:rPr lang="el-GR" sz="2800" dirty="0" smtClean="0"/>
              <a:t> και βρίσκονται κυρίως στη </a:t>
            </a:r>
            <a:r>
              <a:rPr lang="el-GR" sz="2800" dirty="0" err="1" smtClean="0"/>
              <a:t>θηλώδη</a:t>
            </a:r>
            <a:r>
              <a:rPr lang="el-GR" sz="2800" dirty="0" smtClean="0"/>
              <a:t> στιβάδα.</a:t>
            </a:r>
          </a:p>
          <a:p>
            <a:r>
              <a:rPr lang="el-GR" sz="2800" b="1" dirty="0" smtClean="0">
                <a:solidFill>
                  <a:srgbClr val="FFFF00"/>
                </a:solidFill>
              </a:rPr>
              <a:t>Απτικά σωμάτια (σωμάτια </a:t>
            </a:r>
            <a:r>
              <a:rPr lang="el-GR" sz="2800" b="1" dirty="0" err="1" smtClean="0">
                <a:solidFill>
                  <a:srgbClr val="FFFF00"/>
                </a:solidFill>
              </a:rPr>
              <a:t>Meissner</a:t>
            </a:r>
            <a:r>
              <a:rPr lang="el-GR" sz="2800" b="1" dirty="0" smtClean="0">
                <a:solidFill>
                  <a:srgbClr val="FFFF00"/>
                </a:solidFill>
              </a:rPr>
              <a:t>):</a:t>
            </a:r>
            <a:r>
              <a:rPr lang="el-GR" sz="2800" dirty="0" smtClean="0"/>
              <a:t> εξυπηρετούν την αίσθηση της  </a:t>
            </a:r>
            <a:r>
              <a:rPr lang="el-GR" sz="2800" b="1" dirty="0" smtClean="0">
                <a:solidFill>
                  <a:srgbClr val="92D050"/>
                </a:solidFill>
              </a:rPr>
              <a:t>λεπτής αφής</a:t>
            </a:r>
            <a:r>
              <a:rPr lang="el-GR" sz="2800" dirty="0" smtClean="0"/>
              <a:t> και εντοπίζονται στις θηλές του άτριχου δέρματος. </a:t>
            </a:r>
          </a:p>
          <a:p>
            <a:r>
              <a:rPr lang="el-GR" sz="2800" b="1" dirty="0" smtClean="0">
                <a:solidFill>
                  <a:srgbClr val="FFFF00"/>
                </a:solidFill>
              </a:rPr>
              <a:t>Τελικές κορύνες (του </a:t>
            </a:r>
            <a:r>
              <a:rPr lang="el-GR" sz="2800" b="1" dirty="0" err="1" smtClean="0">
                <a:solidFill>
                  <a:srgbClr val="FFFF00"/>
                </a:solidFill>
              </a:rPr>
              <a:t>Krause</a:t>
            </a:r>
            <a:r>
              <a:rPr lang="el-GR" sz="2800" b="1" dirty="0" smtClean="0">
                <a:solidFill>
                  <a:srgbClr val="FFFF00"/>
                </a:solidFill>
              </a:rPr>
              <a:t>):</a:t>
            </a:r>
            <a:r>
              <a:rPr lang="el-GR" sz="2800" dirty="0" smtClean="0"/>
              <a:t> εντοπίζονται στη </a:t>
            </a:r>
            <a:r>
              <a:rPr lang="el-GR" sz="2800" dirty="0" err="1" smtClean="0"/>
              <a:t>θηλώδη</a:t>
            </a:r>
            <a:r>
              <a:rPr lang="el-GR" sz="2800" dirty="0" smtClean="0"/>
              <a:t> στιβάδα του χορίου, (χείλη και τη γλώσσα). Εξυπηρετούν την αίσθηση του </a:t>
            </a:r>
            <a:r>
              <a:rPr lang="el-GR" sz="2800" b="1" dirty="0" smtClean="0">
                <a:solidFill>
                  <a:srgbClr val="92D050"/>
                </a:solidFill>
              </a:rPr>
              <a:t>ψύχους.</a:t>
            </a:r>
            <a:endParaRPr lang="el-GR" sz="2800" dirty="0" smtClean="0">
              <a:solidFill>
                <a:srgbClr val="92D050"/>
              </a:solidFill>
            </a:endParaRPr>
          </a:p>
          <a:p>
            <a:r>
              <a:rPr lang="el-GR" sz="2800" b="1" dirty="0" smtClean="0">
                <a:solidFill>
                  <a:srgbClr val="FFFF00"/>
                </a:solidFill>
              </a:rPr>
              <a:t>Γεννητικά </a:t>
            </a:r>
            <a:r>
              <a:rPr lang="el-GR" sz="2800" b="1" dirty="0" err="1" smtClean="0">
                <a:solidFill>
                  <a:srgbClr val="FFFF00"/>
                </a:solidFill>
              </a:rPr>
              <a:t>νευροσωμάτια</a:t>
            </a:r>
            <a:r>
              <a:rPr lang="el-GR" sz="2800" b="1" dirty="0" smtClean="0"/>
              <a:t>: </a:t>
            </a:r>
            <a:r>
              <a:rPr lang="el-GR" sz="2800" dirty="0" smtClean="0"/>
              <a:t>παραλαμβάνουν διεγέρσεις σχετικές με την </a:t>
            </a:r>
            <a:r>
              <a:rPr lang="el-GR" sz="2800" b="1" dirty="0" smtClean="0">
                <a:solidFill>
                  <a:srgbClr val="92D050"/>
                </a:solidFill>
              </a:rPr>
              <a:t>αίσθηση της ηδονής</a:t>
            </a:r>
            <a:r>
              <a:rPr lang="el-GR" sz="2800" dirty="0" smtClean="0"/>
              <a:t> (γεννητικά όργανα).</a:t>
            </a:r>
          </a:p>
          <a:p>
            <a:r>
              <a:rPr lang="el-GR" sz="2800" b="1" dirty="0" smtClean="0">
                <a:solidFill>
                  <a:srgbClr val="FFFF00"/>
                </a:solidFill>
              </a:rPr>
              <a:t>Σωμάτια του </a:t>
            </a:r>
            <a:r>
              <a:rPr lang="el-GR" sz="2800" b="1" dirty="0" err="1" smtClean="0">
                <a:solidFill>
                  <a:srgbClr val="FFFF00"/>
                </a:solidFill>
              </a:rPr>
              <a:t>Ruffini</a:t>
            </a:r>
            <a:r>
              <a:rPr lang="el-GR" sz="2800" b="1" dirty="0" smtClean="0"/>
              <a:t>:</a:t>
            </a:r>
            <a:r>
              <a:rPr lang="el-GR" sz="2800" dirty="0" smtClean="0"/>
              <a:t> εντοπίζονται στον υποδόριο ιστό των δακτύλων και στο χόριο. Εξυπηρετούν την </a:t>
            </a:r>
            <a:r>
              <a:rPr lang="el-GR" sz="2800" dirty="0" smtClean="0">
                <a:solidFill>
                  <a:srgbClr val="92D050"/>
                </a:solidFill>
              </a:rPr>
              <a:t>αίσθηση της </a:t>
            </a:r>
            <a:r>
              <a:rPr lang="el-GR" sz="2800" b="1" dirty="0" smtClean="0">
                <a:solidFill>
                  <a:srgbClr val="92D050"/>
                </a:solidFill>
              </a:rPr>
              <a:t>θερμότητας</a:t>
            </a:r>
            <a:r>
              <a:rPr lang="el-GR" sz="2800" b="1" dirty="0" smtClean="0"/>
              <a:t>.</a:t>
            </a:r>
            <a:endParaRPr lang="el-GR" sz="2800" dirty="0" smtClean="0"/>
          </a:p>
          <a:p>
            <a:r>
              <a:rPr lang="el-GR" sz="2800" b="1" dirty="0" err="1" smtClean="0">
                <a:solidFill>
                  <a:srgbClr val="FFFF00"/>
                </a:solidFill>
              </a:rPr>
              <a:t>Περιτρίχιες</a:t>
            </a:r>
            <a:r>
              <a:rPr lang="el-GR" sz="2800" b="1" dirty="0" smtClean="0">
                <a:solidFill>
                  <a:srgbClr val="FFFF00"/>
                </a:solidFill>
              </a:rPr>
              <a:t> απολήξεις</a:t>
            </a:r>
            <a:r>
              <a:rPr lang="el-GR" sz="2800" b="1" dirty="0" smtClean="0"/>
              <a:t>: </a:t>
            </a:r>
            <a:r>
              <a:rPr lang="el-GR" sz="2800" dirty="0" smtClean="0"/>
              <a:t> εξαπλώνονται κυρίως γύρω από τον ινώδη θύλακο της τρίχας. Εξυπηρετούν την </a:t>
            </a:r>
            <a:r>
              <a:rPr lang="el-GR" sz="2800" dirty="0" smtClean="0">
                <a:solidFill>
                  <a:srgbClr val="92D050"/>
                </a:solidFill>
              </a:rPr>
              <a:t>αίσθηση της  </a:t>
            </a:r>
            <a:r>
              <a:rPr lang="el-GR" sz="2800" b="1" dirty="0" smtClean="0">
                <a:solidFill>
                  <a:srgbClr val="92D050"/>
                </a:solidFill>
              </a:rPr>
              <a:t>πίεσης</a:t>
            </a:r>
            <a:endParaRPr lang="el-GR" sz="2800" dirty="0">
              <a:solidFill>
                <a:srgbClr val="92D05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52</a:t>
            </a:fld>
            <a:endParaRPr lang="el-GR"/>
          </a:p>
        </p:txBody>
      </p:sp>
      <p:sp>
        <p:nvSpPr>
          <p:cNvPr id="5" name="4 - Ορθογώνιο"/>
          <p:cNvSpPr/>
          <p:nvPr/>
        </p:nvSpPr>
        <p:spPr>
          <a:xfrm>
            <a:off x="251520" y="332656"/>
            <a:ext cx="8712968" cy="5386090"/>
          </a:xfrm>
          <a:prstGeom prst="rect">
            <a:avLst/>
          </a:prstGeom>
          <a:solidFill>
            <a:schemeClr val="accent4"/>
          </a:solidFill>
        </p:spPr>
        <p:txBody>
          <a:bodyPr wrap="square">
            <a:spAutoFit/>
          </a:bodyPr>
          <a:lstStyle/>
          <a:p>
            <a:r>
              <a:rPr lang="el-GR" sz="2800" b="1" u="sng" dirty="0" smtClean="0">
                <a:solidFill>
                  <a:srgbClr val="FFFF00"/>
                </a:solidFill>
              </a:rPr>
              <a:t>Στον υποδόριο ιστό:</a:t>
            </a:r>
          </a:p>
          <a:p>
            <a:endParaRPr lang="el-GR" sz="2800" b="1" dirty="0" smtClean="0">
              <a:solidFill>
                <a:srgbClr val="FFFF00"/>
              </a:solidFill>
            </a:endParaRPr>
          </a:p>
          <a:p>
            <a:r>
              <a:rPr lang="el-GR" sz="3200" b="1" dirty="0" err="1" smtClean="0">
                <a:solidFill>
                  <a:srgbClr val="FFFF00"/>
                </a:solidFill>
              </a:rPr>
              <a:t>Πεταλιώδη</a:t>
            </a:r>
            <a:r>
              <a:rPr lang="el-GR" sz="3200" b="1" dirty="0" smtClean="0">
                <a:solidFill>
                  <a:srgbClr val="FFFF00"/>
                </a:solidFill>
              </a:rPr>
              <a:t> σωμάτια (του </a:t>
            </a:r>
            <a:r>
              <a:rPr lang="el-GR" sz="3200" b="1" dirty="0" err="1" smtClean="0">
                <a:solidFill>
                  <a:srgbClr val="FFFF00"/>
                </a:solidFill>
              </a:rPr>
              <a:t>Ruffini</a:t>
            </a:r>
            <a:r>
              <a:rPr lang="el-GR" sz="3200" b="1" dirty="0" smtClean="0">
                <a:solidFill>
                  <a:srgbClr val="FFFF00"/>
                </a:solidFill>
              </a:rPr>
              <a:t>):</a:t>
            </a:r>
            <a:r>
              <a:rPr lang="el-GR" sz="3200" dirty="0" smtClean="0"/>
              <a:t> </a:t>
            </a:r>
          </a:p>
          <a:p>
            <a:r>
              <a:rPr lang="el-GR" sz="3200" dirty="0" smtClean="0"/>
              <a:t>εντοπίζονται κυρίως στο άτριχο δέρμα και γύρω από τη γεννητική περιοχή. </a:t>
            </a:r>
          </a:p>
          <a:p>
            <a:r>
              <a:rPr lang="el-GR" sz="3200" dirty="0" smtClean="0"/>
              <a:t>Εξυπηρετούν την αίσθηση της </a:t>
            </a:r>
            <a:r>
              <a:rPr lang="el-GR" sz="3200" b="1" dirty="0" smtClean="0">
                <a:solidFill>
                  <a:srgbClr val="92D050"/>
                </a:solidFill>
              </a:rPr>
              <a:t>ισχυρής</a:t>
            </a:r>
            <a:r>
              <a:rPr lang="el-GR" sz="3200" dirty="0" smtClean="0">
                <a:solidFill>
                  <a:srgbClr val="92D050"/>
                </a:solidFill>
              </a:rPr>
              <a:t> </a:t>
            </a:r>
            <a:r>
              <a:rPr lang="el-GR" sz="3200" b="1" dirty="0" smtClean="0">
                <a:solidFill>
                  <a:srgbClr val="92D050"/>
                </a:solidFill>
              </a:rPr>
              <a:t>πίεσης</a:t>
            </a:r>
            <a:r>
              <a:rPr lang="el-GR" sz="3200" dirty="0" smtClean="0"/>
              <a:t> και είναι </a:t>
            </a:r>
            <a:r>
              <a:rPr lang="el-GR" sz="3200" dirty="0" smtClean="0">
                <a:solidFill>
                  <a:srgbClr val="92D050"/>
                </a:solidFill>
              </a:rPr>
              <a:t>ευαίσθητα στις </a:t>
            </a:r>
            <a:r>
              <a:rPr lang="el-GR" sz="3200" b="1" dirty="0" smtClean="0">
                <a:solidFill>
                  <a:srgbClr val="92D050"/>
                </a:solidFill>
              </a:rPr>
              <a:t>δονήσεις</a:t>
            </a:r>
            <a:r>
              <a:rPr lang="el-GR" sz="3200" b="1" dirty="0" smtClean="0"/>
              <a:t>.</a:t>
            </a:r>
            <a:endParaRPr lang="el-GR" sz="3200" dirty="0" smtClean="0"/>
          </a:p>
          <a:p>
            <a:r>
              <a:rPr lang="el-GR" sz="3200" b="1" dirty="0" smtClean="0">
                <a:solidFill>
                  <a:srgbClr val="FFFF00"/>
                </a:solidFill>
              </a:rPr>
              <a:t>Σωμάτια </a:t>
            </a:r>
            <a:r>
              <a:rPr lang="el-GR" sz="3200" b="1" dirty="0" err="1" smtClean="0">
                <a:solidFill>
                  <a:srgbClr val="FFFF00"/>
                </a:solidFill>
              </a:rPr>
              <a:t>Golgi</a:t>
            </a:r>
            <a:r>
              <a:rPr lang="el-GR" sz="3200" b="1" dirty="0" smtClean="0">
                <a:solidFill>
                  <a:srgbClr val="FFFF00"/>
                </a:solidFill>
              </a:rPr>
              <a:t>-</a:t>
            </a:r>
            <a:r>
              <a:rPr lang="el-GR" sz="3200" b="1" dirty="0" err="1" smtClean="0">
                <a:solidFill>
                  <a:srgbClr val="FFFF00"/>
                </a:solidFill>
              </a:rPr>
              <a:t>Mazzoni</a:t>
            </a:r>
            <a:r>
              <a:rPr lang="el-GR" sz="3200" b="1" dirty="0" smtClean="0">
                <a:solidFill>
                  <a:srgbClr val="FFFF00"/>
                </a:solidFill>
              </a:rPr>
              <a:t>:</a:t>
            </a:r>
            <a:r>
              <a:rPr lang="el-GR" sz="3200" dirty="0" smtClean="0"/>
              <a:t> </a:t>
            </a:r>
          </a:p>
          <a:p>
            <a:r>
              <a:rPr lang="el-GR" sz="3200" dirty="0" smtClean="0"/>
              <a:t>εντοπίζονται στο δέρμα του περινέου, των δακτύλων και των επιπεφυκότων. </a:t>
            </a:r>
          </a:p>
          <a:p>
            <a:r>
              <a:rPr lang="el-GR" sz="3200" dirty="0" smtClean="0"/>
              <a:t>Εξυπηρετούν την αίσθηση των </a:t>
            </a:r>
            <a:r>
              <a:rPr lang="el-GR" sz="3200" b="1" dirty="0" smtClean="0">
                <a:solidFill>
                  <a:srgbClr val="92D050"/>
                </a:solidFill>
              </a:rPr>
              <a:t>ελαφρών πιέσεων</a:t>
            </a:r>
            <a:r>
              <a:rPr lang="el-GR" sz="3200" b="1" dirty="0" smtClean="0"/>
              <a:t>.</a:t>
            </a:r>
            <a:endParaRPr lang="el-GR" sz="32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a:solidFill>
            <a:schemeClr val="accent6"/>
          </a:solidFill>
        </p:spPr>
        <p:txBody>
          <a:bodyPr>
            <a:normAutofit fontScale="90000"/>
          </a:bodyPr>
          <a:lstStyle/>
          <a:p>
            <a:r>
              <a:rPr lang="el-GR" u="sng" dirty="0" smtClean="0"/>
              <a:t/>
            </a:r>
            <a:br>
              <a:rPr lang="el-GR" u="sng" dirty="0" smtClean="0"/>
            </a:br>
            <a:r>
              <a:rPr lang="el-GR" sz="3100" u="sng" dirty="0" smtClean="0"/>
              <a:t>Μάθημα 4. ΟΝΥΧΕΣ </a:t>
            </a:r>
            <a:br>
              <a:rPr lang="el-GR" sz="3100" u="sng" dirty="0" smtClean="0"/>
            </a:br>
            <a:r>
              <a:rPr lang="el-GR" sz="3100" b="1" dirty="0" smtClean="0"/>
              <a:t>Δομή του νυχιού και το δέρμα που το περιβάλλει </a:t>
            </a:r>
            <a:r>
              <a:rPr lang="el-GR" dirty="0" smtClean="0"/>
              <a:t/>
            </a:r>
            <a:br>
              <a:rPr lang="el-GR" dirty="0" smtClean="0"/>
            </a:br>
            <a:endParaRPr lang="el-GR" dirty="0"/>
          </a:p>
        </p:txBody>
      </p:sp>
      <p:sp>
        <p:nvSpPr>
          <p:cNvPr id="3" name="2 - Θέση περιεχομένου"/>
          <p:cNvSpPr>
            <a:spLocks noGrp="1"/>
          </p:cNvSpPr>
          <p:nvPr>
            <p:ph idx="1"/>
          </p:nvPr>
        </p:nvSpPr>
        <p:spPr>
          <a:xfrm>
            <a:off x="0" y="980728"/>
            <a:ext cx="9144000" cy="5472608"/>
          </a:xfrm>
          <a:solidFill>
            <a:schemeClr val="accent4"/>
          </a:solidFill>
        </p:spPr>
        <p:txBody>
          <a:bodyPr>
            <a:normAutofit fontScale="92500"/>
          </a:bodyPr>
          <a:lstStyle/>
          <a:p>
            <a:r>
              <a:rPr lang="el-GR" dirty="0" smtClean="0"/>
              <a:t>Τα νύχια μας είναι ο καθρέφτης της φυσικής κατάστασης του οργανισμού μας. Είναι ζωντανοί ιστοί και αποτελούνται από </a:t>
            </a:r>
            <a:r>
              <a:rPr lang="el-GR" dirty="0" smtClean="0">
                <a:solidFill>
                  <a:srgbClr val="FFC000"/>
                </a:solidFill>
              </a:rPr>
              <a:t>κεράτινες πλάκες </a:t>
            </a:r>
            <a:r>
              <a:rPr lang="el-GR" dirty="0" smtClean="0"/>
              <a:t>που καλύπτουν το τέλος τον δακτύλων των χεριών και των ποδιών στο επάνω μέρος.</a:t>
            </a:r>
          </a:p>
          <a:p>
            <a:r>
              <a:rPr lang="el-GR" dirty="0" smtClean="0"/>
              <a:t>Η </a:t>
            </a:r>
            <a:r>
              <a:rPr lang="el-GR" dirty="0" smtClean="0">
                <a:solidFill>
                  <a:srgbClr val="FFC000"/>
                </a:solidFill>
              </a:rPr>
              <a:t>πλάκα του νυχιού </a:t>
            </a:r>
            <a:r>
              <a:rPr lang="el-GR" dirty="0" smtClean="0"/>
              <a:t>μας έχει </a:t>
            </a:r>
            <a:r>
              <a:rPr lang="el-GR" dirty="0" smtClean="0">
                <a:solidFill>
                  <a:srgbClr val="00B050"/>
                </a:solidFill>
              </a:rPr>
              <a:t>0,5 mm </a:t>
            </a:r>
            <a:r>
              <a:rPr lang="el-GR" dirty="0" smtClean="0"/>
              <a:t>περίπου και είναι στερεωμένη πάνω στο στρώμα του νυχιού που είναι πλούσιο σε </a:t>
            </a:r>
            <a:r>
              <a:rPr lang="el-GR" dirty="0" smtClean="0">
                <a:solidFill>
                  <a:srgbClr val="00B050"/>
                </a:solidFill>
              </a:rPr>
              <a:t>αγγεία και νεύρα</a:t>
            </a:r>
            <a:r>
              <a:rPr lang="el-GR" dirty="0" smtClean="0"/>
              <a:t>.</a:t>
            </a:r>
          </a:p>
          <a:p>
            <a:r>
              <a:rPr lang="el-GR" dirty="0" smtClean="0"/>
              <a:t>Είναι </a:t>
            </a:r>
            <a:r>
              <a:rPr lang="el-GR" dirty="0" smtClean="0">
                <a:solidFill>
                  <a:srgbClr val="FFFF00"/>
                </a:solidFill>
              </a:rPr>
              <a:t>κυρτά</a:t>
            </a:r>
            <a:r>
              <a:rPr lang="el-GR" dirty="0" smtClean="0"/>
              <a:t>, ημιδιαφανή πέταλα από σκληρή κερατίνη</a:t>
            </a:r>
          </a:p>
          <a:p>
            <a:r>
              <a:rPr lang="el-GR" dirty="0" smtClean="0"/>
              <a:t>Επικαλύπτουν τις τελευταίες φάλαγγες των δακτύλων των χεριών και των ποδιών</a:t>
            </a:r>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53</a:t>
            </a:fld>
            <a:endParaRPr 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54</a:t>
            </a:fld>
            <a:endParaRPr lang="el-GR"/>
          </a:p>
        </p:txBody>
      </p:sp>
      <p:pic>
        <p:nvPicPr>
          <p:cNvPr id="163842" name="Picture 2" descr="https://beautyview.gr/sites/default/files/styles/content_type_top_image/public/14_2.jpg?itok=PNjQjT5R"/>
          <p:cNvPicPr>
            <a:picLocks noChangeAspect="1" noChangeArrowheads="1"/>
          </p:cNvPicPr>
          <p:nvPr/>
        </p:nvPicPr>
        <p:blipFill>
          <a:blip r:embed="rId2" cstate="print"/>
          <a:srcRect/>
          <a:stretch>
            <a:fillRect/>
          </a:stretch>
        </p:blipFill>
        <p:spPr bwMode="auto">
          <a:xfrm>
            <a:off x="3995936" y="620688"/>
            <a:ext cx="5148064" cy="6237312"/>
          </a:xfrm>
          <a:prstGeom prst="rect">
            <a:avLst/>
          </a:prstGeom>
          <a:noFill/>
        </p:spPr>
      </p:pic>
      <p:sp>
        <p:nvSpPr>
          <p:cNvPr id="6" name="5 - Ορθογώνιο"/>
          <p:cNvSpPr/>
          <p:nvPr/>
        </p:nvSpPr>
        <p:spPr>
          <a:xfrm>
            <a:off x="0" y="0"/>
            <a:ext cx="9144000" cy="584775"/>
          </a:xfrm>
          <a:prstGeom prst="rect">
            <a:avLst/>
          </a:prstGeom>
          <a:solidFill>
            <a:schemeClr val="accent6"/>
          </a:solidFill>
        </p:spPr>
        <p:txBody>
          <a:bodyPr wrap="square">
            <a:spAutoFit/>
          </a:bodyPr>
          <a:lstStyle/>
          <a:p>
            <a:pPr algn="ctr"/>
            <a:r>
              <a:rPr lang="el-GR" sz="3200" b="1" dirty="0" smtClean="0"/>
              <a:t>                                 Ανατομία νυχιών</a:t>
            </a:r>
            <a:endParaRPr lang="el-GR" sz="3200" b="1" dirty="0"/>
          </a:p>
        </p:txBody>
      </p:sp>
      <p:sp>
        <p:nvSpPr>
          <p:cNvPr id="7" name="6 - Ορθογώνιο"/>
          <p:cNvSpPr/>
          <p:nvPr/>
        </p:nvSpPr>
        <p:spPr>
          <a:xfrm>
            <a:off x="0" y="0"/>
            <a:ext cx="3995936" cy="5632311"/>
          </a:xfrm>
          <a:prstGeom prst="rect">
            <a:avLst/>
          </a:prstGeom>
          <a:solidFill>
            <a:schemeClr val="accent4"/>
          </a:solidFill>
        </p:spPr>
        <p:txBody>
          <a:bodyPr wrap="square">
            <a:spAutoFit/>
          </a:bodyPr>
          <a:lstStyle/>
          <a:p>
            <a:r>
              <a:rPr lang="el-GR" sz="2400" dirty="0" smtClean="0"/>
              <a:t>Συνδέονται σταθερά με το δέρμα της ραχιαίας επιφάνειας της τρίτης φάλαγγας που λέγεται </a:t>
            </a:r>
            <a:r>
              <a:rPr lang="el-GR" sz="2400" b="1" u="sng" dirty="0" smtClean="0">
                <a:solidFill>
                  <a:srgbClr val="FFFF00"/>
                </a:solidFill>
              </a:rPr>
              <a:t>κοίτη του νυχιού</a:t>
            </a:r>
            <a:r>
              <a:rPr lang="el-GR" sz="2400" dirty="0" smtClean="0">
                <a:solidFill>
                  <a:srgbClr val="FFFF00"/>
                </a:solidFill>
              </a:rPr>
              <a:t>.</a:t>
            </a:r>
          </a:p>
          <a:p>
            <a:r>
              <a:rPr lang="el-GR" sz="2400" dirty="0" smtClean="0"/>
              <a:t>Η πίσω και οι πλάγιες άκρες του εισχωρούν στην </a:t>
            </a:r>
            <a:r>
              <a:rPr lang="el-GR" sz="2400" b="1" dirty="0" smtClean="0"/>
              <a:t>αύλακα </a:t>
            </a:r>
            <a:r>
              <a:rPr lang="el-GR" sz="2400" dirty="0" smtClean="0"/>
              <a:t>του νυχιού, η μέση περιοχή της οποίας ονομάζεται  </a:t>
            </a:r>
            <a:r>
              <a:rPr lang="el-GR" sz="2400" b="1" u="sng" dirty="0" smtClean="0">
                <a:solidFill>
                  <a:srgbClr val="FFFF00"/>
                </a:solidFill>
              </a:rPr>
              <a:t>μήτρα του νυχιού.</a:t>
            </a:r>
          </a:p>
          <a:p>
            <a:r>
              <a:rPr lang="el-GR" sz="2400" dirty="0" smtClean="0"/>
              <a:t>Επιφανειακά καλύπτεται από μία πτυχή δέρματος &gt; το </a:t>
            </a:r>
            <a:r>
              <a:rPr lang="el-GR" sz="2400" b="1" u="sng" dirty="0" err="1" smtClean="0">
                <a:solidFill>
                  <a:srgbClr val="FFFF00"/>
                </a:solidFill>
              </a:rPr>
              <a:t>παρωνύχιο</a:t>
            </a:r>
            <a:r>
              <a:rPr lang="el-GR" sz="2400" b="1" u="sng" dirty="0" smtClean="0"/>
              <a:t>,</a:t>
            </a:r>
            <a:r>
              <a:rPr lang="el-GR" sz="2400" dirty="0" smtClean="0"/>
              <a:t> του οποίου το χείλος καλύπτει το νύχι σαν λεπτός υμένας, το </a:t>
            </a:r>
            <a:r>
              <a:rPr lang="el-GR" sz="2400" b="1" u="sng" dirty="0" err="1" smtClean="0">
                <a:solidFill>
                  <a:srgbClr val="FFFF00"/>
                </a:solidFill>
              </a:rPr>
              <a:t>επωνύχιο</a:t>
            </a:r>
            <a:r>
              <a:rPr lang="el-GR" sz="2400" b="1" u="sng" dirty="0" smtClean="0"/>
              <a:t>.</a:t>
            </a:r>
            <a:r>
              <a:rPr lang="el-GR" sz="2400" dirty="0" smtClean="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55</a:t>
            </a:fld>
            <a:endParaRPr lang="el-GR"/>
          </a:p>
        </p:txBody>
      </p:sp>
      <p:pic>
        <p:nvPicPr>
          <p:cNvPr id="1028" name="Picture 4" descr="νύχι"/>
          <p:cNvPicPr>
            <a:picLocks noChangeAspect="1" noChangeArrowheads="1"/>
          </p:cNvPicPr>
          <p:nvPr/>
        </p:nvPicPr>
        <p:blipFill>
          <a:blip r:embed="rId2" cstate="print"/>
          <a:srcRect/>
          <a:stretch>
            <a:fillRect/>
          </a:stretch>
        </p:blipFill>
        <p:spPr bwMode="auto">
          <a:xfrm>
            <a:off x="0" y="1052736"/>
            <a:ext cx="4211960" cy="4608512"/>
          </a:xfrm>
          <a:prstGeom prst="rect">
            <a:avLst/>
          </a:prstGeom>
          <a:noFill/>
        </p:spPr>
      </p:pic>
      <p:pic>
        <p:nvPicPr>
          <p:cNvPr id="6" name="Picture 2" descr="νύχι 2"/>
          <p:cNvPicPr>
            <a:picLocks noChangeAspect="1" noChangeArrowheads="1"/>
          </p:cNvPicPr>
          <p:nvPr/>
        </p:nvPicPr>
        <p:blipFill>
          <a:blip r:embed="rId3" cstate="print"/>
          <a:srcRect/>
          <a:stretch>
            <a:fillRect/>
          </a:stretch>
        </p:blipFill>
        <p:spPr bwMode="auto">
          <a:xfrm>
            <a:off x="4139952" y="1052736"/>
            <a:ext cx="5004048" cy="4608512"/>
          </a:xfrm>
          <a:prstGeom prst="rect">
            <a:avLst/>
          </a:prstGeom>
          <a:noFill/>
        </p:spPr>
      </p:pic>
      <p:sp>
        <p:nvSpPr>
          <p:cNvPr id="7" name="6 - Ορθογώνιο"/>
          <p:cNvSpPr/>
          <p:nvPr/>
        </p:nvSpPr>
        <p:spPr>
          <a:xfrm>
            <a:off x="2123728" y="188640"/>
            <a:ext cx="4572000" cy="1077218"/>
          </a:xfrm>
          <a:prstGeom prst="rect">
            <a:avLst/>
          </a:prstGeom>
        </p:spPr>
        <p:txBody>
          <a:bodyPr>
            <a:spAutoFit/>
          </a:bodyPr>
          <a:lstStyle/>
          <a:p>
            <a:pPr algn="ctr"/>
            <a:r>
              <a:rPr lang="el-GR" sz="3200" b="1" u="sng" dirty="0" smtClean="0"/>
              <a:t>ΟΝΥΧΕΣ</a:t>
            </a:r>
            <a:r>
              <a:rPr lang="el-GR" sz="3200" b="1" dirty="0" smtClean="0"/>
              <a:t/>
            </a:r>
            <a:br>
              <a:rPr lang="el-GR" sz="3200" b="1" dirty="0" smtClean="0"/>
            </a:br>
            <a:endParaRPr lang="el-GR" sz="32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a:solidFill>
            <a:schemeClr val="accent6"/>
          </a:solidFill>
        </p:spPr>
        <p:txBody>
          <a:bodyPr>
            <a:normAutofit/>
          </a:bodyPr>
          <a:lstStyle/>
          <a:p>
            <a:pPr algn="l"/>
            <a:r>
              <a:rPr lang="el-GR" sz="3200" dirty="0" smtClean="0"/>
              <a:t>Μέρη του νυχιού:</a:t>
            </a:r>
            <a:endParaRPr lang="el-GR" sz="3200" dirty="0"/>
          </a:p>
        </p:txBody>
      </p:sp>
      <p:sp>
        <p:nvSpPr>
          <p:cNvPr id="3" name="2 - Θέση περιεχομένου"/>
          <p:cNvSpPr>
            <a:spLocks noGrp="1"/>
          </p:cNvSpPr>
          <p:nvPr>
            <p:ph idx="1"/>
          </p:nvPr>
        </p:nvSpPr>
        <p:spPr>
          <a:xfrm>
            <a:off x="0" y="620688"/>
            <a:ext cx="9144000" cy="6237312"/>
          </a:xfrm>
          <a:solidFill>
            <a:schemeClr val="accent4"/>
          </a:solidFill>
        </p:spPr>
        <p:txBody>
          <a:bodyPr>
            <a:noAutofit/>
          </a:bodyPr>
          <a:lstStyle/>
          <a:p>
            <a:r>
              <a:rPr lang="el-GR" sz="2800" dirty="0" smtClean="0"/>
              <a:t>Η </a:t>
            </a:r>
            <a:r>
              <a:rPr lang="el-GR" sz="2800" b="1" dirty="0" smtClean="0">
                <a:solidFill>
                  <a:srgbClr val="FFFF00"/>
                </a:solidFill>
              </a:rPr>
              <a:t>ρίζα</a:t>
            </a:r>
            <a:r>
              <a:rPr lang="el-GR" sz="2800" dirty="0" smtClean="0">
                <a:solidFill>
                  <a:srgbClr val="FFFF00"/>
                </a:solidFill>
              </a:rPr>
              <a:t>.</a:t>
            </a:r>
            <a:r>
              <a:rPr lang="el-GR" sz="2800" dirty="0" smtClean="0"/>
              <a:t> Η λεπτότερη και μαλακότερη μοίρα του </a:t>
            </a:r>
            <a:r>
              <a:rPr lang="el-GR" sz="2800" dirty="0" err="1" smtClean="0"/>
              <a:t>παρωνυχίου</a:t>
            </a:r>
            <a:r>
              <a:rPr lang="el-GR" sz="2800" dirty="0" smtClean="0"/>
              <a:t>. Κάτω από αυτή υπάρχει </a:t>
            </a:r>
            <a:r>
              <a:rPr lang="el-GR" sz="2800" u="sng" dirty="0" smtClean="0"/>
              <a:t>η </a:t>
            </a:r>
            <a:r>
              <a:rPr lang="el-GR" sz="2800" b="1" u="sng" dirty="0" smtClean="0">
                <a:solidFill>
                  <a:srgbClr val="FFFF00"/>
                </a:solidFill>
              </a:rPr>
              <a:t>μήτρα του </a:t>
            </a:r>
            <a:r>
              <a:rPr lang="el-GR" sz="2800" b="1" u="sng" dirty="0" err="1" smtClean="0">
                <a:solidFill>
                  <a:srgbClr val="FFFF00"/>
                </a:solidFill>
              </a:rPr>
              <a:t>νυχίου</a:t>
            </a:r>
            <a:r>
              <a:rPr lang="el-GR" sz="2800" u="sng" dirty="0" smtClean="0">
                <a:solidFill>
                  <a:srgbClr val="FFFF00"/>
                </a:solidFill>
              </a:rPr>
              <a:t>,</a:t>
            </a:r>
            <a:r>
              <a:rPr lang="el-GR" sz="2800" u="sng" dirty="0" smtClean="0"/>
              <a:t> </a:t>
            </a:r>
            <a:r>
              <a:rPr lang="el-GR" sz="2800" dirty="0" smtClean="0"/>
              <a:t>απ’ όπου αναγεννάτε και αυξάνεται το νύχι. Αν από τραυματισμό καταστραφεί αυτό το τμήμα, είναι αδύνατη η ανάπτυξη του νυχιού.</a:t>
            </a:r>
          </a:p>
          <a:p>
            <a:r>
              <a:rPr lang="el-GR" sz="2800" dirty="0" smtClean="0"/>
              <a:t>Το </a:t>
            </a:r>
            <a:r>
              <a:rPr lang="el-GR" sz="2800" b="1" dirty="0" smtClean="0">
                <a:solidFill>
                  <a:srgbClr val="FFFF00"/>
                </a:solidFill>
              </a:rPr>
              <a:t>σώμα</a:t>
            </a:r>
            <a:r>
              <a:rPr lang="el-GR" sz="2800" dirty="0" smtClean="0"/>
              <a:t>. Έχει μήκος 1,5 εκ., ρόδινο χρώμα (λόγω των αγγείων της κοίτης) και ραβδώσεις στην επιφάνεια. Στον αντίχειρα ή και σε άλλα δάκτυλα παρατηρείται μια λευκή μηνοειδής προεξοχή της ρίζας από το </a:t>
            </a:r>
            <a:r>
              <a:rPr lang="el-GR" sz="2800" dirty="0" err="1" smtClean="0"/>
              <a:t>παρωνύχιο</a:t>
            </a:r>
            <a:r>
              <a:rPr lang="el-GR" sz="2800" dirty="0" smtClean="0"/>
              <a:t> &gt; </a:t>
            </a:r>
            <a:r>
              <a:rPr lang="el-GR" sz="2800" b="1" u="sng" dirty="0" smtClean="0">
                <a:solidFill>
                  <a:srgbClr val="00B050"/>
                </a:solidFill>
              </a:rPr>
              <a:t>μηνίσκος ή ανατολή του νυχιού</a:t>
            </a:r>
            <a:r>
              <a:rPr lang="el-GR" sz="2800" b="1" u="sng" dirty="0" smtClean="0"/>
              <a:t>.</a:t>
            </a:r>
          </a:p>
          <a:p>
            <a:r>
              <a:rPr lang="el-GR" sz="2800" dirty="0" smtClean="0"/>
              <a:t>Την </a:t>
            </a:r>
            <a:r>
              <a:rPr lang="el-GR" sz="2800" b="1" u="sng" dirty="0" smtClean="0">
                <a:solidFill>
                  <a:srgbClr val="FFFF00"/>
                </a:solidFill>
              </a:rPr>
              <a:t>κορυφή</a:t>
            </a:r>
            <a:r>
              <a:rPr lang="el-GR" sz="2800" dirty="0" smtClean="0"/>
              <a:t>. Το ελεύθερο άκρο του νυχιού. Το τμήμα που εξέχει όταν μεγαλώσει, από το </a:t>
            </a:r>
            <a:r>
              <a:rPr lang="el-GR" sz="2800" dirty="0" err="1" smtClean="0">
                <a:solidFill>
                  <a:srgbClr val="FFFF00"/>
                </a:solidFill>
              </a:rPr>
              <a:t>υπονύχιο</a:t>
            </a:r>
            <a:r>
              <a:rPr lang="el-GR" sz="2800" dirty="0" smtClean="0">
                <a:solidFill>
                  <a:srgbClr val="00B050"/>
                </a:solidFill>
              </a:rPr>
              <a:t>.</a:t>
            </a:r>
            <a:r>
              <a:rPr lang="el-GR" sz="2800" dirty="0" smtClean="0"/>
              <a:t> Το </a:t>
            </a:r>
            <a:r>
              <a:rPr lang="el-GR" sz="2800" dirty="0" err="1" smtClean="0"/>
              <a:t>υπονύχιο</a:t>
            </a:r>
            <a:r>
              <a:rPr lang="el-GR" sz="2800" dirty="0" smtClean="0"/>
              <a:t> είναι η παχύτερη στιβάδα του δέρματος.</a:t>
            </a:r>
            <a:endParaRPr lang="el-GR" sz="2800"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56</a:t>
            </a:fld>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chemeClr val="accent6"/>
          </a:solidFill>
        </p:spPr>
        <p:txBody>
          <a:bodyPr>
            <a:normAutofit fontScale="90000"/>
          </a:bodyPr>
          <a:lstStyle/>
          <a:p>
            <a:r>
              <a:rPr lang="el-GR" dirty="0" smtClean="0"/>
              <a:t>Ρυθμός αύξησης του νυχιού</a:t>
            </a:r>
            <a:endParaRPr lang="el-GR" dirty="0"/>
          </a:p>
        </p:txBody>
      </p:sp>
      <p:sp>
        <p:nvSpPr>
          <p:cNvPr id="3" name="2 - Θέση περιεχομένου"/>
          <p:cNvSpPr>
            <a:spLocks noGrp="1"/>
          </p:cNvSpPr>
          <p:nvPr>
            <p:ph idx="1"/>
          </p:nvPr>
        </p:nvSpPr>
        <p:spPr>
          <a:xfrm>
            <a:off x="0" y="764704"/>
            <a:ext cx="9144000" cy="6093296"/>
          </a:xfrm>
          <a:solidFill>
            <a:schemeClr val="accent4"/>
          </a:solidFill>
        </p:spPr>
        <p:txBody>
          <a:bodyPr>
            <a:normAutofit fontScale="92500" lnSpcReduction="10000"/>
          </a:bodyPr>
          <a:lstStyle/>
          <a:p>
            <a:pPr>
              <a:buNone/>
            </a:pPr>
            <a:r>
              <a:rPr lang="el-GR" dirty="0" smtClean="0"/>
              <a:t>Επηρεάζεται από:</a:t>
            </a:r>
          </a:p>
          <a:p>
            <a:r>
              <a:rPr lang="el-GR" dirty="0" smtClean="0"/>
              <a:t>Ηλικία </a:t>
            </a:r>
          </a:p>
          <a:p>
            <a:r>
              <a:rPr lang="el-GR" dirty="0" smtClean="0"/>
              <a:t>Εγκυμοσύνη</a:t>
            </a:r>
          </a:p>
          <a:p>
            <a:r>
              <a:rPr lang="el-GR" dirty="0" smtClean="0"/>
              <a:t>Τραυματισμό ή δάγκωμα των νυχιών</a:t>
            </a:r>
          </a:p>
          <a:p>
            <a:r>
              <a:rPr lang="el-GR" dirty="0" smtClean="0"/>
              <a:t>Εποχές</a:t>
            </a:r>
          </a:p>
          <a:p>
            <a:r>
              <a:rPr lang="el-GR" dirty="0" smtClean="0"/>
              <a:t>Τα νύχια χεριών – ποδιών &gt; των χεριών μεγαλώνουν 2-3 φορές γρηγορότερα από τα νύχια των ποδιών. Έτσι μετά την αφαίρεσή τους τα νύχια των χεριών αναπλάθονται σε 5-6  μήνες,  ενώ των ποδιών σε 12-18 μήνες.</a:t>
            </a:r>
          </a:p>
          <a:p>
            <a:r>
              <a:rPr lang="el-GR" dirty="0" smtClean="0"/>
              <a:t>Κατά μέσο όρο τα νύχια αναπτύσσονται κατά 0,1 χιλιοστό την ημέρα. </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57</a:t>
            </a:fld>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chemeClr val="accent6"/>
          </a:solidFill>
        </p:spPr>
        <p:txBody>
          <a:bodyPr>
            <a:noAutofit/>
          </a:bodyPr>
          <a:lstStyle/>
          <a:p>
            <a:r>
              <a:rPr lang="el-GR" sz="2400" dirty="0" smtClean="0"/>
              <a:t>όνυχες</a:t>
            </a:r>
            <a:endParaRPr lang="el-GR" sz="2400" dirty="0"/>
          </a:p>
        </p:txBody>
      </p:sp>
      <p:sp>
        <p:nvSpPr>
          <p:cNvPr id="3" name="2 - Θέση κειμένου"/>
          <p:cNvSpPr>
            <a:spLocks noGrp="1"/>
          </p:cNvSpPr>
          <p:nvPr>
            <p:ph type="body" idx="1"/>
          </p:nvPr>
        </p:nvSpPr>
        <p:spPr>
          <a:xfrm>
            <a:off x="0" y="548680"/>
            <a:ext cx="4363716" cy="927794"/>
          </a:xfrm>
          <a:solidFill>
            <a:schemeClr val="accent4"/>
          </a:solidFill>
        </p:spPr>
        <p:txBody>
          <a:bodyPr>
            <a:noAutofit/>
          </a:bodyPr>
          <a:lstStyle/>
          <a:p>
            <a:r>
              <a:rPr lang="el-GR" dirty="0" smtClean="0"/>
              <a:t>Τα ιχνοστοιχεία του νυχιού είναι</a:t>
            </a:r>
          </a:p>
          <a:p>
            <a:r>
              <a:rPr lang="el-GR" dirty="0" smtClean="0"/>
              <a:t> </a:t>
            </a:r>
            <a:endParaRPr lang="el-GR" dirty="0"/>
          </a:p>
        </p:txBody>
      </p:sp>
      <p:sp>
        <p:nvSpPr>
          <p:cNvPr id="4" name="3 - Θέση περιεχομένου"/>
          <p:cNvSpPr>
            <a:spLocks noGrp="1"/>
          </p:cNvSpPr>
          <p:nvPr>
            <p:ph sz="half" idx="2"/>
          </p:nvPr>
        </p:nvSpPr>
        <p:spPr>
          <a:xfrm>
            <a:off x="179512" y="1844824"/>
            <a:ext cx="4317876" cy="4536504"/>
          </a:xfrm>
          <a:solidFill>
            <a:schemeClr val="accent4"/>
          </a:solidFill>
        </p:spPr>
        <p:txBody>
          <a:bodyPr/>
          <a:lstStyle/>
          <a:p>
            <a:pPr>
              <a:buNone/>
            </a:pPr>
            <a:r>
              <a:rPr lang="el-GR" dirty="0" smtClean="0"/>
              <a:t>• Σελήνιο</a:t>
            </a:r>
            <a:br>
              <a:rPr lang="el-GR" dirty="0" smtClean="0"/>
            </a:br>
            <a:r>
              <a:rPr lang="el-GR" dirty="0" smtClean="0"/>
              <a:t>• Αρσενικό</a:t>
            </a:r>
            <a:br>
              <a:rPr lang="el-GR" dirty="0" smtClean="0"/>
            </a:br>
            <a:r>
              <a:rPr lang="el-GR" dirty="0" smtClean="0"/>
              <a:t>• Κοβάλτιο</a:t>
            </a:r>
            <a:br>
              <a:rPr lang="el-GR" dirty="0" smtClean="0"/>
            </a:br>
            <a:r>
              <a:rPr lang="el-GR" dirty="0" smtClean="0"/>
              <a:t>• Μολυβδαίνιο</a:t>
            </a:r>
            <a:br>
              <a:rPr lang="el-GR" dirty="0" smtClean="0"/>
            </a:br>
            <a:r>
              <a:rPr lang="el-GR" dirty="0" smtClean="0"/>
              <a:t>• Χρώμιο</a:t>
            </a:r>
            <a:br>
              <a:rPr lang="el-GR" dirty="0" smtClean="0"/>
            </a:br>
            <a:r>
              <a:rPr lang="el-GR" dirty="0" smtClean="0"/>
              <a:t>• Πυρίτιο</a:t>
            </a:r>
            <a:br>
              <a:rPr lang="el-GR" dirty="0" smtClean="0"/>
            </a:br>
            <a:r>
              <a:rPr lang="el-GR" dirty="0" smtClean="0"/>
              <a:t>• Σίδηρο</a:t>
            </a:r>
            <a:br>
              <a:rPr lang="el-GR" dirty="0" smtClean="0"/>
            </a:br>
            <a:r>
              <a:rPr lang="el-GR" dirty="0" smtClean="0"/>
              <a:t>• Χαλκό</a:t>
            </a:r>
            <a:br>
              <a:rPr lang="el-GR" dirty="0" smtClean="0"/>
            </a:br>
            <a:r>
              <a:rPr lang="el-GR" dirty="0" smtClean="0"/>
              <a:t>• Μαγγάνιο</a:t>
            </a:r>
            <a:endParaRPr lang="el-GR" dirty="0"/>
          </a:p>
        </p:txBody>
      </p:sp>
      <p:sp>
        <p:nvSpPr>
          <p:cNvPr id="5" name="4 - Θέση κειμένου"/>
          <p:cNvSpPr>
            <a:spLocks noGrp="1"/>
          </p:cNvSpPr>
          <p:nvPr>
            <p:ph type="body" sz="quarter" idx="3"/>
          </p:nvPr>
        </p:nvSpPr>
        <p:spPr>
          <a:xfrm>
            <a:off x="4572000" y="548680"/>
            <a:ext cx="4572000" cy="927794"/>
          </a:xfrm>
          <a:solidFill>
            <a:schemeClr val="accent4"/>
          </a:solidFill>
        </p:spPr>
        <p:txBody>
          <a:bodyPr>
            <a:noAutofit/>
          </a:bodyPr>
          <a:lstStyle/>
          <a:p>
            <a:r>
              <a:rPr lang="el-GR" dirty="0" smtClean="0"/>
              <a:t>Η χημική σύσταση του νυχιού είναι</a:t>
            </a:r>
            <a:endParaRPr lang="el-GR" dirty="0"/>
          </a:p>
        </p:txBody>
      </p:sp>
      <p:sp>
        <p:nvSpPr>
          <p:cNvPr id="6" name="5 - Θέση περιεχομένου"/>
          <p:cNvSpPr>
            <a:spLocks noGrp="1"/>
          </p:cNvSpPr>
          <p:nvPr>
            <p:ph sz="quarter" idx="4"/>
          </p:nvPr>
        </p:nvSpPr>
        <p:spPr>
          <a:xfrm>
            <a:off x="4645025" y="1844824"/>
            <a:ext cx="4247455" cy="4536504"/>
          </a:xfrm>
          <a:solidFill>
            <a:schemeClr val="accent4"/>
          </a:solidFill>
        </p:spPr>
        <p:txBody>
          <a:bodyPr/>
          <a:lstStyle/>
          <a:p>
            <a:pPr>
              <a:buNone/>
            </a:pPr>
            <a:r>
              <a:rPr lang="el-GR" dirty="0" smtClean="0"/>
              <a:t>• Θείο 4%</a:t>
            </a:r>
            <a:br>
              <a:rPr lang="el-GR" dirty="0" smtClean="0"/>
            </a:br>
            <a:r>
              <a:rPr lang="el-GR" dirty="0" smtClean="0"/>
              <a:t>• Λίπη 4-5%</a:t>
            </a:r>
            <a:br>
              <a:rPr lang="el-GR" dirty="0" smtClean="0"/>
            </a:br>
            <a:r>
              <a:rPr lang="el-GR" dirty="0" smtClean="0"/>
              <a:t>• Υδρογόνο 6%</a:t>
            </a:r>
            <a:br>
              <a:rPr lang="el-GR" dirty="0" smtClean="0"/>
            </a:br>
            <a:r>
              <a:rPr lang="el-GR" dirty="0" smtClean="0"/>
              <a:t>• Άζωτο 15-17%</a:t>
            </a:r>
            <a:br>
              <a:rPr lang="el-GR" dirty="0" smtClean="0"/>
            </a:br>
            <a:r>
              <a:rPr lang="el-GR" dirty="0" smtClean="0"/>
              <a:t>• Νερό 18% ( σε μεγαλύτερα ποσοστά τα νύχια γίνονται εύθραυστα)</a:t>
            </a:r>
            <a:br>
              <a:rPr lang="el-GR" dirty="0" smtClean="0"/>
            </a:br>
            <a:r>
              <a:rPr lang="el-GR" dirty="0" smtClean="0"/>
              <a:t>• Οξυγόνο 30-33 %</a:t>
            </a:r>
            <a:br>
              <a:rPr lang="el-GR" dirty="0" smtClean="0"/>
            </a:br>
            <a:r>
              <a:rPr lang="el-GR" dirty="0" smtClean="0"/>
              <a:t>• Άνθρακας 43-50%</a:t>
            </a:r>
            <a:endParaRPr lang="el-GR" dirty="0"/>
          </a:p>
        </p:txBody>
      </p:sp>
      <p:sp>
        <p:nvSpPr>
          <p:cNvPr id="7" name="6 - Θέση ημερομηνίας"/>
          <p:cNvSpPr>
            <a:spLocks noGrp="1"/>
          </p:cNvSpPr>
          <p:nvPr>
            <p:ph type="dt" sz="half" idx="10"/>
          </p:nvPr>
        </p:nvSpPr>
        <p:spPr/>
        <p:txBody>
          <a:bodyPr/>
          <a:lstStyle/>
          <a:p>
            <a:fld id="{34EBD337-297E-49F2-876D-DAE87523E9C9}" type="datetime1">
              <a:rPr lang="el-GR" smtClean="0"/>
              <a:pPr/>
              <a:t>6/12/2014</a:t>
            </a:fld>
            <a:endParaRPr lang="el-GR"/>
          </a:p>
        </p:txBody>
      </p:sp>
      <p:sp>
        <p:nvSpPr>
          <p:cNvPr id="8" name="7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9" name="8 - Θέση αριθμού διαφάνειας"/>
          <p:cNvSpPr>
            <a:spLocks noGrp="1"/>
          </p:cNvSpPr>
          <p:nvPr>
            <p:ph type="sldNum" sz="quarter" idx="12"/>
          </p:nvPr>
        </p:nvSpPr>
        <p:spPr/>
        <p:txBody>
          <a:bodyPr/>
          <a:lstStyle/>
          <a:p>
            <a:fld id="{E4D9FCAE-42D1-4E40-8D2D-229BA24A834B}" type="slidenum">
              <a:rPr lang="el-GR" smtClean="0"/>
              <a:pPr/>
              <a:t>58</a:t>
            </a:fld>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59</a:t>
            </a:fld>
            <a:endParaRPr lang="el-GR"/>
          </a:p>
        </p:txBody>
      </p:sp>
      <p:sp>
        <p:nvSpPr>
          <p:cNvPr id="5" name="4 - Ορθογώνιο"/>
          <p:cNvSpPr/>
          <p:nvPr/>
        </p:nvSpPr>
        <p:spPr>
          <a:xfrm>
            <a:off x="0" y="188640"/>
            <a:ext cx="9144000" cy="6669360"/>
          </a:xfrm>
          <a:prstGeom prst="rect">
            <a:avLst/>
          </a:prstGeom>
          <a:solidFill>
            <a:schemeClr val="accent4"/>
          </a:solidFill>
        </p:spPr>
        <p:txBody>
          <a:bodyPr wrap="square">
            <a:spAutoFit/>
          </a:bodyPr>
          <a:lstStyle/>
          <a:p>
            <a:endParaRPr lang="el-GR" sz="3200" b="1" u="sng" dirty="0" smtClean="0"/>
          </a:p>
          <a:p>
            <a:pPr>
              <a:buFont typeface="Wingdings" pitchFamily="2" charset="2"/>
              <a:buChar char="Ø"/>
            </a:pPr>
            <a:r>
              <a:rPr lang="el-GR" sz="3200" dirty="0" smtClean="0"/>
              <a:t>Προφυλάσσουν τα </a:t>
            </a:r>
            <a:r>
              <a:rPr lang="el-GR" sz="3200" dirty="0" smtClean="0">
                <a:solidFill>
                  <a:srgbClr val="FFFF00"/>
                </a:solidFill>
              </a:rPr>
              <a:t>δάκτυλα από τραυματισμούς</a:t>
            </a:r>
          </a:p>
          <a:p>
            <a:r>
              <a:rPr lang="el-GR" sz="3200" dirty="0" smtClean="0"/>
              <a:t> </a:t>
            </a:r>
          </a:p>
          <a:p>
            <a:pPr>
              <a:buFont typeface="Wingdings" pitchFamily="2" charset="2"/>
              <a:buChar char="Ø"/>
            </a:pPr>
            <a:r>
              <a:rPr lang="el-GR" sz="3200" dirty="0" smtClean="0"/>
              <a:t>Συμβάλλουν στην </a:t>
            </a:r>
            <a:r>
              <a:rPr lang="el-GR" sz="3200" dirty="0" smtClean="0">
                <a:solidFill>
                  <a:srgbClr val="FFFF00"/>
                </a:solidFill>
              </a:rPr>
              <a:t>αίσθηση της αφής</a:t>
            </a:r>
          </a:p>
          <a:p>
            <a:endParaRPr lang="el-GR" sz="3200" dirty="0" smtClean="0"/>
          </a:p>
          <a:p>
            <a:pPr>
              <a:buFont typeface="Wingdings" pitchFamily="2" charset="2"/>
              <a:buChar char="Ø"/>
            </a:pPr>
            <a:r>
              <a:rPr lang="el-GR" sz="3200" dirty="0" smtClean="0"/>
              <a:t>Συμβάλλουν στην </a:t>
            </a:r>
            <a:r>
              <a:rPr lang="el-GR" sz="3200" dirty="0" smtClean="0">
                <a:solidFill>
                  <a:srgbClr val="FFFF00"/>
                </a:solidFill>
              </a:rPr>
              <a:t>σύλληψη αντικειμένων                      </a:t>
            </a:r>
            <a:r>
              <a:rPr lang="el-GR" sz="3200" dirty="0" smtClean="0"/>
              <a:t>( λειτουργούν ως αντιστήριγμα όταν πιέζεται η ράγα του δακτύλου) </a:t>
            </a:r>
          </a:p>
          <a:p>
            <a:endParaRPr lang="el-GR" sz="3200" dirty="0" smtClean="0"/>
          </a:p>
          <a:p>
            <a:pPr>
              <a:buFont typeface="Wingdings" pitchFamily="2" charset="2"/>
              <a:buChar char="Ø"/>
            </a:pPr>
            <a:r>
              <a:rPr lang="el-GR" sz="3200" dirty="0" smtClean="0"/>
              <a:t>Το χρώμα τους </a:t>
            </a:r>
            <a:r>
              <a:rPr lang="el-GR" sz="3200" dirty="0" smtClean="0">
                <a:solidFill>
                  <a:srgbClr val="FFFF00"/>
                </a:solidFill>
              </a:rPr>
              <a:t>βοηθά στη διάγνωση παθολογικών καταστάσεων </a:t>
            </a:r>
          </a:p>
          <a:p>
            <a:pPr>
              <a:buFont typeface="Wingdings" pitchFamily="2" charset="2"/>
              <a:buChar char="Ø"/>
            </a:pPr>
            <a:endParaRPr lang="el-GR" sz="3200" dirty="0" smtClean="0"/>
          </a:p>
          <a:p>
            <a:pPr>
              <a:buFont typeface="Wingdings" pitchFamily="2" charset="2"/>
              <a:buChar char="Ø"/>
            </a:pPr>
            <a:r>
              <a:rPr lang="el-GR" sz="3200" dirty="0" smtClean="0"/>
              <a:t>Αποτελούν </a:t>
            </a:r>
            <a:r>
              <a:rPr lang="el-GR" sz="3200" dirty="0" smtClean="0">
                <a:solidFill>
                  <a:srgbClr val="FFFF00"/>
                </a:solidFill>
              </a:rPr>
              <a:t>δείγμα αισθητικής και καλαισθησίας</a:t>
            </a:r>
            <a:endParaRPr lang="el-GR" sz="3200" dirty="0">
              <a:solidFill>
                <a:srgbClr val="FFFF00"/>
              </a:solidFill>
            </a:endParaRPr>
          </a:p>
        </p:txBody>
      </p:sp>
      <p:sp>
        <p:nvSpPr>
          <p:cNvPr id="6" name="5 - Ορθογώνιο"/>
          <p:cNvSpPr/>
          <p:nvPr/>
        </p:nvSpPr>
        <p:spPr>
          <a:xfrm>
            <a:off x="0" y="0"/>
            <a:ext cx="9144000" cy="584775"/>
          </a:xfrm>
          <a:prstGeom prst="rect">
            <a:avLst/>
          </a:prstGeom>
          <a:solidFill>
            <a:schemeClr val="accent6"/>
          </a:solidFill>
        </p:spPr>
        <p:txBody>
          <a:bodyPr wrap="square">
            <a:spAutoFit/>
          </a:bodyPr>
          <a:lstStyle/>
          <a:p>
            <a:pPr algn="ctr"/>
            <a:r>
              <a:rPr lang="el-GR" sz="3200" b="1" u="sng" dirty="0" smtClean="0"/>
              <a:t>Τα νύχια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a:solidFill>
            <a:schemeClr val="bg2"/>
          </a:solidFill>
        </p:spPr>
        <p:txBody>
          <a:bodyPr>
            <a:normAutofit fontScale="90000"/>
          </a:bodyPr>
          <a:lstStyle/>
          <a:p>
            <a:r>
              <a:rPr lang="el-GR" sz="3100" u="sng" dirty="0" smtClean="0">
                <a:solidFill>
                  <a:srgbClr val="FFC000"/>
                </a:solidFill>
              </a:rPr>
              <a:t/>
            </a:r>
            <a:br>
              <a:rPr lang="el-GR" sz="3100" u="sng" dirty="0" smtClean="0">
                <a:solidFill>
                  <a:srgbClr val="FFC000"/>
                </a:solidFill>
              </a:rPr>
            </a:br>
            <a:r>
              <a:rPr lang="el-GR" sz="3100" u="sng" dirty="0" smtClean="0">
                <a:solidFill>
                  <a:srgbClr val="FFC000"/>
                </a:solidFill>
              </a:rPr>
              <a:t/>
            </a:r>
            <a:br>
              <a:rPr lang="el-GR" sz="3100" u="sng" dirty="0" smtClean="0">
                <a:solidFill>
                  <a:srgbClr val="FFC000"/>
                </a:solidFill>
              </a:rPr>
            </a:br>
            <a:r>
              <a:rPr lang="el-GR" sz="3100" u="sng" dirty="0" smtClean="0">
                <a:solidFill>
                  <a:srgbClr val="FFC000"/>
                </a:solidFill>
              </a:rPr>
              <a:t/>
            </a:r>
            <a:br>
              <a:rPr lang="el-GR" sz="3100" u="sng" dirty="0" smtClean="0">
                <a:solidFill>
                  <a:srgbClr val="FFC000"/>
                </a:solidFill>
              </a:rPr>
            </a:br>
            <a:r>
              <a:rPr lang="el-GR" sz="3100" u="sng" dirty="0" smtClean="0">
                <a:solidFill>
                  <a:srgbClr val="FFC000"/>
                </a:solidFill>
              </a:rPr>
              <a:t>5.Ποια είναι τα γενικά </a:t>
            </a:r>
            <a:r>
              <a:rPr lang="el-GR" sz="3100" u="sng" dirty="0">
                <a:solidFill>
                  <a:srgbClr val="FFC000"/>
                </a:solidFill>
              </a:rPr>
              <a:t>χαρακτηριστικά του </a:t>
            </a:r>
            <a:r>
              <a:rPr lang="el-GR" sz="3100" u="sng" dirty="0" smtClean="0">
                <a:solidFill>
                  <a:srgbClr val="FFC000"/>
                </a:solidFill>
              </a:rPr>
              <a:t>δέρματος;</a:t>
            </a:r>
            <a:r>
              <a:rPr lang="el-GR" sz="3100" u="sng" dirty="0">
                <a:solidFill>
                  <a:srgbClr val="FFC000"/>
                </a:solidFill>
              </a:rPr>
              <a:t/>
            </a:r>
            <a:br>
              <a:rPr lang="el-GR" sz="3100" u="sng" dirty="0">
                <a:solidFill>
                  <a:srgbClr val="FFC000"/>
                </a:solidFill>
              </a:rPr>
            </a:br>
            <a:r>
              <a:rPr lang="el-GR" sz="3100" b="1" dirty="0"/>
              <a:t>(βάρος</a:t>
            </a:r>
            <a:r>
              <a:rPr lang="el-GR" sz="3100" b="1" dirty="0" smtClean="0"/>
              <a:t>, πάχος, </a:t>
            </a:r>
            <a:r>
              <a:rPr lang="el-GR" sz="3100" b="1" dirty="0" err="1" smtClean="0"/>
              <a:t>διατασιμότητα</a:t>
            </a:r>
            <a:r>
              <a:rPr lang="el-GR" sz="3100" b="1" dirty="0" smtClean="0"/>
              <a:t>, χρώμα</a:t>
            </a:r>
            <a:r>
              <a:rPr lang="el-GR" sz="3100" b="1" dirty="0"/>
              <a:t>)</a:t>
            </a:r>
            <a:r>
              <a:rPr lang="el-GR" sz="3100" dirty="0"/>
              <a:t/>
            </a:r>
            <a:br>
              <a:rPr lang="el-GR" sz="3100" dirty="0"/>
            </a:br>
            <a:r>
              <a:rPr lang="el-GR" dirty="0" smtClean="0"/>
              <a:t/>
            </a:r>
            <a:br>
              <a:rPr lang="el-GR" dirty="0" smtClean="0"/>
            </a:br>
            <a:endParaRPr lang="el-GR" dirty="0"/>
          </a:p>
        </p:txBody>
      </p:sp>
      <p:sp>
        <p:nvSpPr>
          <p:cNvPr id="3" name="2 - Θέση περιεχομένου"/>
          <p:cNvSpPr>
            <a:spLocks noGrp="1"/>
          </p:cNvSpPr>
          <p:nvPr>
            <p:ph idx="1"/>
          </p:nvPr>
        </p:nvSpPr>
        <p:spPr>
          <a:xfrm>
            <a:off x="0" y="1268760"/>
            <a:ext cx="9144000" cy="5589240"/>
          </a:xfrm>
          <a:solidFill>
            <a:schemeClr val="bg2"/>
          </a:solidFill>
        </p:spPr>
        <p:txBody>
          <a:bodyPr>
            <a:normAutofit/>
          </a:bodyPr>
          <a:lstStyle/>
          <a:p>
            <a:r>
              <a:rPr lang="el-GR" i="1" u="sng" dirty="0" smtClean="0"/>
              <a:t>Το </a:t>
            </a:r>
            <a:r>
              <a:rPr lang="el-GR" i="1" u="sng" dirty="0"/>
              <a:t>βάρος</a:t>
            </a:r>
            <a:r>
              <a:rPr lang="el-GR" dirty="0"/>
              <a:t> </a:t>
            </a:r>
            <a:r>
              <a:rPr lang="el-GR" i="1" dirty="0"/>
              <a:t>του δέρματος (χωρίς το υποδόριο λίπος) είναι κατά μέσο όρο 4,85 </a:t>
            </a:r>
            <a:r>
              <a:rPr lang="el-GR" i="1" dirty="0" err="1"/>
              <a:t>Kgr</a:t>
            </a:r>
            <a:r>
              <a:rPr lang="el-GR" i="1" dirty="0"/>
              <a:t> στον ενήλικο άνδρα και 3,18 </a:t>
            </a:r>
            <a:r>
              <a:rPr lang="el-GR" i="1" dirty="0" err="1"/>
              <a:t>Kgr</a:t>
            </a:r>
            <a:r>
              <a:rPr lang="el-GR" i="1" dirty="0"/>
              <a:t> στην ενήλικη γυναίκα.</a:t>
            </a:r>
            <a:endParaRPr lang="el-GR" dirty="0"/>
          </a:p>
          <a:p>
            <a:r>
              <a:rPr lang="el-GR" i="1" u="sng" dirty="0" smtClean="0"/>
              <a:t>Το </a:t>
            </a:r>
            <a:r>
              <a:rPr lang="el-GR" i="1" u="sng" dirty="0"/>
              <a:t>πάχος</a:t>
            </a:r>
            <a:r>
              <a:rPr lang="el-GR" dirty="0"/>
              <a:t> του δέρματος (χωρίς τον υποδόριο ιστό) κυμαίνεται από 1 έως 4 mm.  </a:t>
            </a:r>
          </a:p>
          <a:p>
            <a:r>
              <a:rPr lang="el-GR" u="sng" dirty="0" smtClean="0"/>
              <a:t>Η </a:t>
            </a:r>
            <a:r>
              <a:rPr lang="el-GR" u="sng" dirty="0" err="1"/>
              <a:t>διατασιμότητα</a:t>
            </a:r>
            <a:r>
              <a:rPr lang="el-GR" u="sng" dirty="0"/>
              <a:t> του</a:t>
            </a:r>
            <a:r>
              <a:rPr lang="el-GR" dirty="0"/>
              <a:t> </a:t>
            </a:r>
            <a:r>
              <a:rPr lang="el-GR" u="sng" dirty="0"/>
              <a:t>δέρματος</a:t>
            </a:r>
            <a:r>
              <a:rPr lang="el-GR" dirty="0"/>
              <a:t> ποικίλλει στις διάφορες θέσεις και εξαρτάται </a:t>
            </a:r>
            <a:endParaRPr lang="el-GR" dirty="0" smtClean="0"/>
          </a:p>
          <a:p>
            <a:r>
              <a:rPr lang="el-GR" dirty="0" smtClean="0"/>
              <a:t>α</a:t>
            </a:r>
            <a:r>
              <a:rPr lang="el-GR" dirty="0"/>
              <a:t>) από το πάχος του β) από το βαθμό σύμφυσής του με τα υποκείμενα μόρια και γ) από την παρουσία δερματικών πτυχών και </a:t>
            </a:r>
            <a:r>
              <a:rPr lang="el-GR" dirty="0" err="1"/>
              <a:t>αυλάκων</a:t>
            </a:r>
            <a:r>
              <a:rPr lang="el-GR" dirty="0"/>
              <a:t>. </a:t>
            </a:r>
          </a:p>
          <a:p>
            <a:pPr>
              <a:buNone/>
            </a:pPr>
            <a:endParaRPr lang="el-GR" dirty="0"/>
          </a:p>
        </p:txBody>
      </p:sp>
      <p:sp>
        <p:nvSpPr>
          <p:cNvPr id="4" name="3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5" name="4 - Θέση ημερομηνίας"/>
          <p:cNvSpPr>
            <a:spLocks noGrp="1"/>
          </p:cNvSpPr>
          <p:nvPr>
            <p:ph type="dt" sz="half" idx="10"/>
          </p:nvPr>
        </p:nvSpPr>
        <p:spPr/>
        <p:txBody>
          <a:bodyPr/>
          <a:lstStyle/>
          <a:p>
            <a:fld id="{2C3F14B5-55AA-43DB-B4D4-2D997C94AB6A}" type="datetime1">
              <a:rPr lang="el-GR" smtClean="0"/>
              <a:pPr/>
              <a:t>6/12/2014</a:t>
            </a:fld>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6</a:t>
            </a:fld>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chemeClr val="accent6"/>
          </a:solidFill>
        </p:spPr>
        <p:txBody>
          <a:bodyPr>
            <a:normAutofit/>
          </a:bodyPr>
          <a:lstStyle/>
          <a:p>
            <a:r>
              <a:rPr lang="el-GR" sz="2400" b="1" dirty="0" smtClean="0"/>
              <a:t>Αλλοιώσεις των ονύχων (δυσπλασία-</a:t>
            </a:r>
            <a:r>
              <a:rPr lang="el-GR" sz="2400" b="1" dirty="0" err="1" smtClean="0"/>
              <a:t>δυστροφί</a:t>
            </a:r>
            <a:r>
              <a:rPr lang="el-GR" sz="2400" b="1" dirty="0" smtClean="0"/>
              <a:t>α νυχιών-παρωνυχίες)</a:t>
            </a:r>
            <a:endParaRPr lang="el-GR" sz="2400" dirty="0"/>
          </a:p>
        </p:txBody>
      </p:sp>
      <p:sp>
        <p:nvSpPr>
          <p:cNvPr id="3" name="2 - Θέση περιεχομένου"/>
          <p:cNvSpPr>
            <a:spLocks noGrp="1"/>
          </p:cNvSpPr>
          <p:nvPr>
            <p:ph idx="1"/>
          </p:nvPr>
        </p:nvSpPr>
        <p:spPr>
          <a:xfrm>
            <a:off x="0" y="692696"/>
            <a:ext cx="9144000" cy="6165304"/>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pPr>
              <a:buNone/>
            </a:pPr>
            <a:r>
              <a:rPr lang="el-GR" sz="3000" b="1" i="1" u="sng" dirty="0" smtClean="0">
                <a:solidFill>
                  <a:srgbClr val="FFC000"/>
                </a:solidFill>
              </a:rPr>
              <a:t>Σε τι διακρίνουμε τις αλλοιώσεις των ονύχων;</a:t>
            </a:r>
          </a:p>
          <a:p>
            <a:pPr>
              <a:buNone/>
            </a:pPr>
            <a:r>
              <a:rPr lang="el-GR" sz="3000" dirty="0" smtClean="0"/>
              <a:t>Οι αλλοιώσεις των ονύχων διακρίνονται </a:t>
            </a:r>
            <a:r>
              <a:rPr lang="el-GR" sz="3000" b="1" dirty="0" smtClean="0"/>
              <a:t>σε </a:t>
            </a:r>
            <a:r>
              <a:rPr lang="el-GR" sz="3000" b="1" dirty="0" smtClean="0">
                <a:solidFill>
                  <a:srgbClr val="00B050"/>
                </a:solidFill>
              </a:rPr>
              <a:t>ειδικές και μη ειδικές</a:t>
            </a:r>
            <a:r>
              <a:rPr lang="el-GR" sz="3000" dirty="0" smtClean="0">
                <a:solidFill>
                  <a:srgbClr val="00B050"/>
                </a:solidFill>
              </a:rPr>
              <a:t>. </a:t>
            </a:r>
          </a:p>
          <a:p>
            <a:r>
              <a:rPr lang="el-GR" sz="3000" dirty="0" smtClean="0"/>
              <a:t>Οι </a:t>
            </a:r>
            <a:r>
              <a:rPr lang="el-GR" sz="3000" u="sng" dirty="0" smtClean="0">
                <a:solidFill>
                  <a:srgbClr val="FFFF00"/>
                </a:solidFill>
              </a:rPr>
              <a:t>ειδικές αλλοιώσεις </a:t>
            </a:r>
            <a:r>
              <a:rPr lang="el-GR" sz="3000" dirty="0" smtClean="0"/>
              <a:t>των ονύχων </a:t>
            </a:r>
            <a:r>
              <a:rPr lang="el-GR" sz="3000" u="sng" dirty="0" smtClean="0"/>
              <a:t>οφείλονται</a:t>
            </a:r>
            <a:r>
              <a:rPr lang="el-GR" sz="3000" dirty="0" smtClean="0"/>
              <a:t> σε </a:t>
            </a:r>
            <a:r>
              <a:rPr lang="el-GR" sz="3000" dirty="0" smtClean="0">
                <a:solidFill>
                  <a:srgbClr val="00B0F0"/>
                </a:solidFill>
              </a:rPr>
              <a:t>διάφορες </a:t>
            </a:r>
            <a:r>
              <a:rPr lang="el-GR" sz="3000" u="sng" dirty="0" smtClean="0">
                <a:solidFill>
                  <a:srgbClr val="00B0F0"/>
                </a:solidFill>
              </a:rPr>
              <a:t>δερματοπάθειες</a:t>
            </a:r>
            <a:r>
              <a:rPr lang="el-GR" sz="3000" dirty="0" smtClean="0">
                <a:solidFill>
                  <a:srgbClr val="00B0F0"/>
                </a:solidFill>
              </a:rPr>
              <a:t>,</a:t>
            </a:r>
            <a:r>
              <a:rPr lang="el-GR" sz="3000" dirty="0" smtClean="0"/>
              <a:t> όπως: </a:t>
            </a:r>
          </a:p>
          <a:p>
            <a:pPr>
              <a:buFont typeface="Wingdings" pitchFamily="2" charset="2"/>
              <a:buChar char="ü"/>
            </a:pPr>
            <a:r>
              <a:rPr lang="el-GR" sz="3000" u="sng" dirty="0" smtClean="0"/>
              <a:t>ψωρίαση</a:t>
            </a:r>
            <a:r>
              <a:rPr lang="el-GR" sz="3000" dirty="0" smtClean="0"/>
              <a:t>,   </a:t>
            </a:r>
            <a:r>
              <a:rPr lang="el-GR" sz="3000" u="sng" dirty="0" smtClean="0"/>
              <a:t>ομαλό λειχήνα</a:t>
            </a:r>
            <a:r>
              <a:rPr lang="el-GR" sz="3000" dirty="0" smtClean="0"/>
              <a:t>, </a:t>
            </a:r>
          </a:p>
          <a:p>
            <a:pPr>
              <a:buFont typeface="Wingdings" pitchFamily="2" charset="2"/>
              <a:buChar char="ü"/>
            </a:pPr>
            <a:r>
              <a:rPr lang="el-GR" sz="3000" u="sng" dirty="0" err="1" smtClean="0"/>
              <a:t>γυροειδή</a:t>
            </a:r>
            <a:r>
              <a:rPr lang="el-GR" sz="3000" u="sng" dirty="0" smtClean="0"/>
              <a:t> αλωπεκία</a:t>
            </a:r>
            <a:r>
              <a:rPr lang="el-GR" sz="3000" dirty="0" smtClean="0"/>
              <a:t>,   </a:t>
            </a:r>
            <a:r>
              <a:rPr lang="el-GR" sz="3000" u="sng" dirty="0" smtClean="0"/>
              <a:t>έκζεμα</a:t>
            </a:r>
            <a:r>
              <a:rPr lang="el-GR" sz="3000" dirty="0" smtClean="0"/>
              <a:t>,</a:t>
            </a:r>
          </a:p>
          <a:p>
            <a:pPr>
              <a:buFont typeface="Wingdings" pitchFamily="2" charset="2"/>
              <a:buChar char="ü"/>
            </a:pPr>
            <a:r>
              <a:rPr lang="el-GR" sz="3000" dirty="0" smtClean="0"/>
              <a:t> </a:t>
            </a:r>
            <a:r>
              <a:rPr lang="el-GR" sz="3000" u="sng" dirty="0" err="1" smtClean="0"/>
              <a:t>πομφολυγώδη</a:t>
            </a:r>
            <a:r>
              <a:rPr lang="el-GR" sz="3000" u="sng" dirty="0" smtClean="0"/>
              <a:t> νοσήματα</a:t>
            </a:r>
            <a:r>
              <a:rPr lang="el-GR" sz="3000" dirty="0" smtClean="0"/>
              <a:t>, </a:t>
            </a:r>
          </a:p>
          <a:p>
            <a:pPr>
              <a:buFont typeface="Wingdings" pitchFamily="2" charset="2"/>
              <a:buChar char="ü"/>
            </a:pPr>
            <a:r>
              <a:rPr lang="el-GR" sz="3000" dirty="0" smtClean="0"/>
              <a:t> </a:t>
            </a:r>
            <a:r>
              <a:rPr lang="el-GR" sz="3000" u="sng" dirty="0" smtClean="0"/>
              <a:t>νοσήματα του κολλαγόνου </a:t>
            </a:r>
            <a:r>
              <a:rPr lang="el-GR" sz="3000" dirty="0" smtClean="0"/>
              <a:t>και σε </a:t>
            </a:r>
            <a:r>
              <a:rPr lang="el-GR" sz="3000" u="sng" dirty="0" smtClean="0"/>
              <a:t>ονυχομυκητιάσεις</a:t>
            </a:r>
            <a:r>
              <a:rPr lang="el-GR" sz="3000" dirty="0" smtClean="0"/>
              <a:t>.</a:t>
            </a:r>
          </a:p>
          <a:p>
            <a:r>
              <a:rPr lang="el-GR" sz="3000" dirty="0" smtClean="0"/>
              <a:t>Οι </a:t>
            </a:r>
            <a:r>
              <a:rPr lang="el-GR" sz="3000" u="sng" dirty="0" smtClean="0">
                <a:solidFill>
                  <a:srgbClr val="FFFF00"/>
                </a:solidFill>
              </a:rPr>
              <a:t>μη ειδικές αλλοιώσεις </a:t>
            </a:r>
            <a:r>
              <a:rPr lang="el-GR" sz="3000" dirty="0" smtClean="0"/>
              <a:t>των ονύχων περιλαμβάνουν </a:t>
            </a:r>
            <a:r>
              <a:rPr lang="el-GR" sz="3000" u="sng" dirty="0" smtClean="0">
                <a:solidFill>
                  <a:srgbClr val="00B0F0"/>
                </a:solidFill>
              </a:rPr>
              <a:t>μη ειδικές αλλοιώσεις της ονυχαίας πλάκας </a:t>
            </a:r>
            <a:r>
              <a:rPr lang="el-GR" sz="3000" dirty="0" smtClean="0"/>
              <a:t>(κληρονομικές ή επίκτητες), </a:t>
            </a:r>
          </a:p>
          <a:p>
            <a:pPr>
              <a:buFont typeface="Wingdings" pitchFamily="2" charset="2"/>
              <a:buChar char="ü"/>
            </a:pPr>
            <a:r>
              <a:rPr lang="el-GR" sz="3000" dirty="0" smtClean="0"/>
              <a:t>τις </a:t>
            </a:r>
            <a:r>
              <a:rPr lang="el-GR" sz="3000" u="sng" dirty="0" smtClean="0"/>
              <a:t>αλλοιώσεις του χρώματος των ονύχων</a:t>
            </a:r>
            <a:r>
              <a:rPr lang="el-GR" sz="3000" dirty="0" smtClean="0"/>
              <a:t>,</a:t>
            </a:r>
          </a:p>
          <a:p>
            <a:pPr>
              <a:buFont typeface="Wingdings" pitchFamily="2" charset="2"/>
              <a:buChar char="ü"/>
            </a:pPr>
            <a:r>
              <a:rPr lang="el-GR" sz="3000" dirty="0" smtClean="0"/>
              <a:t> τις </a:t>
            </a:r>
            <a:r>
              <a:rPr lang="el-GR" sz="3000" u="sng" dirty="0" smtClean="0"/>
              <a:t>παρωνυχίες</a:t>
            </a:r>
            <a:r>
              <a:rPr lang="el-GR" sz="3000" dirty="0" smtClean="0"/>
              <a:t> και τους </a:t>
            </a:r>
            <a:r>
              <a:rPr lang="el-GR" sz="3000" u="sng" dirty="0" smtClean="0"/>
              <a:t>καλοήθεις και κακοήθεις όγκους </a:t>
            </a:r>
            <a:r>
              <a:rPr lang="el-GR" sz="3000" dirty="0" smtClean="0"/>
              <a:t>στους όνυχες.</a:t>
            </a:r>
          </a:p>
          <a:p>
            <a:pPr>
              <a:buNone/>
            </a:pP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dirty="0" smtClean="0"/>
              <a:t>Αναστασιάδη </a:t>
            </a:r>
            <a:r>
              <a:rPr lang="el-GR" dirty="0" err="1" smtClean="0"/>
              <a:t>Ντότσικα</a:t>
            </a:r>
            <a:r>
              <a:rPr lang="el-GR" dirty="0" smtClean="0"/>
              <a:t> Ιωάννα Μ.Δ.Ε.</a:t>
            </a:r>
            <a:endParaRPr lang="el-GR" dirty="0"/>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60</a:t>
            </a:fld>
            <a:endParaRPr lang="el-G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a:solidFill>
            <a:schemeClr val="accent6"/>
          </a:solidFill>
        </p:spPr>
        <p:txBody>
          <a:bodyPr>
            <a:normAutofit/>
          </a:bodyPr>
          <a:lstStyle/>
          <a:p>
            <a:r>
              <a:rPr lang="el-GR" sz="2400" b="1" dirty="0" smtClean="0"/>
              <a:t>Σε ποιές επιμέρους κατηγορίες διακρίνονται οι </a:t>
            </a:r>
            <a:r>
              <a:rPr lang="el-GR" sz="2400" b="1" dirty="0" smtClean="0">
                <a:solidFill>
                  <a:srgbClr val="00B0F0"/>
                </a:solidFill>
              </a:rPr>
              <a:t>μη ειδικές αλλοιώσεις της </a:t>
            </a:r>
            <a:r>
              <a:rPr lang="el-GR" sz="2400" b="1" dirty="0" err="1" smtClean="0">
                <a:solidFill>
                  <a:srgbClr val="00B0F0"/>
                </a:solidFill>
              </a:rPr>
              <a:t>ονυχιαίας</a:t>
            </a:r>
            <a:r>
              <a:rPr lang="el-GR" sz="2400" b="1" dirty="0" smtClean="0">
                <a:solidFill>
                  <a:srgbClr val="00B0F0"/>
                </a:solidFill>
              </a:rPr>
              <a:t> πλάκας;</a:t>
            </a:r>
            <a:endParaRPr lang="el-GR" sz="2400" dirty="0">
              <a:solidFill>
                <a:srgbClr val="00B0F0"/>
              </a:solidFill>
            </a:endParaRPr>
          </a:p>
        </p:txBody>
      </p:sp>
      <p:sp>
        <p:nvSpPr>
          <p:cNvPr id="3" name="2 - Θέση περιεχομένου"/>
          <p:cNvSpPr>
            <a:spLocks noGrp="1"/>
          </p:cNvSpPr>
          <p:nvPr>
            <p:ph idx="1"/>
          </p:nvPr>
        </p:nvSpPr>
        <p:spPr>
          <a:xfrm>
            <a:off x="0" y="1124744"/>
            <a:ext cx="9144000" cy="5733256"/>
          </a:xfrm>
          <a:solidFill>
            <a:schemeClr val="accent4"/>
          </a:solidFill>
        </p:spPr>
        <p:txBody>
          <a:bodyPr>
            <a:normAutofit/>
          </a:bodyPr>
          <a:lstStyle/>
          <a:p>
            <a:r>
              <a:rPr lang="el-GR" dirty="0" smtClean="0"/>
              <a:t>Αλλοιώσεις της μορφολογίας των νυχιών</a:t>
            </a:r>
          </a:p>
          <a:p>
            <a:r>
              <a:rPr lang="el-GR" dirty="0" smtClean="0"/>
              <a:t>Αλλοιώσεις της επιφάνειας των νυχιών</a:t>
            </a:r>
          </a:p>
          <a:p>
            <a:r>
              <a:rPr lang="el-GR" dirty="0" smtClean="0"/>
              <a:t>Διαταραχές της </a:t>
            </a:r>
            <a:r>
              <a:rPr lang="el-GR" dirty="0" err="1" smtClean="0"/>
              <a:t>ονυχιαίας</a:t>
            </a:r>
            <a:r>
              <a:rPr lang="el-GR" dirty="0" smtClean="0"/>
              <a:t> πλάκας σε σχέση με τη σύνδεσή της με το μαλακά μόρια</a:t>
            </a:r>
          </a:p>
          <a:p>
            <a:r>
              <a:rPr lang="el-GR" dirty="0" smtClean="0"/>
              <a:t>Διαταραχές των ονύχων από ψυχολογικά αίτια</a:t>
            </a:r>
          </a:p>
          <a:p>
            <a:r>
              <a:rPr lang="el-GR" dirty="0" smtClean="0"/>
              <a:t>Παρωνυχία</a:t>
            </a:r>
          </a:p>
          <a:p>
            <a:r>
              <a:rPr lang="el-GR" dirty="0" err="1" smtClean="0"/>
              <a:t>Χρωμονυχία</a:t>
            </a:r>
            <a:endParaRPr lang="el-GR" dirty="0" smtClean="0"/>
          </a:p>
          <a:p>
            <a:r>
              <a:rPr lang="el-GR" dirty="0" smtClean="0"/>
              <a:t>Όγκοι των ονύχων (καλοήθεις &amp; κακοήθεις)</a:t>
            </a:r>
          </a:p>
          <a:p>
            <a:pPr>
              <a:buNone/>
            </a:pP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61</a:t>
            </a:fld>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a:solidFill>
            <a:schemeClr val="accent6"/>
          </a:solidFill>
        </p:spPr>
        <p:txBody>
          <a:bodyPr>
            <a:normAutofit/>
          </a:bodyPr>
          <a:lstStyle/>
          <a:p>
            <a:r>
              <a:rPr lang="el-GR" sz="2800" b="1" dirty="0" smtClean="0"/>
              <a:t>Ποιές </a:t>
            </a:r>
            <a:r>
              <a:rPr lang="el-GR" sz="2800" b="1" dirty="0" smtClean="0">
                <a:solidFill>
                  <a:srgbClr val="00B0F0"/>
                </a:solidFill>
              </a:rPr>
              <a:t>μη ειδικές αλλοιώσεις </a:t>
            </a:r>
            <a:r>
              <a:rPr lang="el-GR" sz="2800" b="1" dirty="0" smtClean="0"/>
              <a:t>συγκαταλέγονται στις δυσπλασίες-δυστροφίες των νυχιών;</a:t>
            </a:r>
            <a:endParaRPr lang="el-GR" sz="2800" dirty="0"/>
          </a:p>
        </p:txBody>
      </p:sp>
      <p:sp>
        <p:nvSpPr>
          <p:cNvPr id="3" name="2 - Θέση περιεχομένου"/>
          <p:cNvSpPr>
            <a:spLocks noGrp="1"/>
          </p:cNvSpPr>
          <p:nvPr>
            <p:ph idx="1"/>
          </p:nvPr>
        </p:nvSpPr>
        <p:spPr>
          <a:xfrm>
            <a:off x="0" y="1268760"/>
            <a:ext cx="9144000" cy="5589240"/>
          </a:xfrm>
          <a:solidFill>
            <a:schemeClr val="accent4"/>
          </a:solidFill>
        </p:spPr>
        <p:txBody>
          <a:bodyPr>
            <a:normAutofit/>
          </a:bodyPr>
          <a:lstStyle/>
          <a:p>
            <a:r>
              <a:rPr lang="el-GR" b="1" i="1" dirty="0" err="1" smtClean="0">
                <a:solidFill>
                  <a:srgbClr val="FFFF00"/>
                </a:solidFill>
              </a:rPr>
              <a:t>Ανωνυχία</a:t>
            </a:r>
            <a:r>
              <a:rPr lang="el-GR" dirty="0" smtClean="0"/>
              <a:t> </a:t>
            </a:r>
            <a:r>
              <a:rPr lang="el-GR" i="1" dirty="0" smtClean="0"/>
              <a:t>:</a:t>
            </a:r>
            <a:r>
              <a:rPr lang="el-GR" dirty="0" smtClean="0"/>
              <a:t>απουσία ονυχαίας πλάκας. Μπορεί να είναι συγγενής και να συνυπάρχει δυστροφία της τελικής φάλαγγας. Ανευρίσκεται ως μεμονωμένη ανωμαλία ή αποτελεί μέρος συνδρόμου.</a:t>
            </a:r>
          </a:p>
          <a:p>
            <a:r>
              <a:rPr lang="el-GR" b="1" i="1" dirty="0" err="1" smtClean="0">
                <a:solidFill>
                  <a:srgbClr val="FFFF00"/>
                </a:solidFill>
              </a:rPr>
              <a:t>Ονυχοατροφία</a:t>
            </a:r>
            <a:r>
              <a:rPr lang="el-GR" i="1" dirty="0" smtClean="0"/>
              <a:t>:</a:t>
            </a:r>
            <a:r>
              <a:rPr lang="el-GR" dirty="0" smtClean="0"/>
              <a:t> είναι η προοδευτική απώλεια της ονυχαίας πλάκας, που οφείλεται σε ως διαδικασία </a:t>
            </a:r>
            <a:r>
              <a:rPr lang="el-GR" dirty="0" err="1" smtClean="0"/>
              <a:t>ουλοποίησης</a:t>
            </a:r>
            <a:r>
              <a:rPr lang="el-GR" dirty="0" smtClean="0"/>
              <a:t> και παρατηρείται σε δερματικά και συστηματικά νοσήματα.</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62</a:t>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63</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0" y="0"/>
            <a:ext cx="3810000" cy="2857500"/>
          </a:xfrm>
          <a:prstGeom prst="rect">
            <a:avLst/>
          </a:prstGeom>
          <a:noFill/>
          <a:ln w="9525">
            <a:noFill/>
            <a:miter lim="800000"/>
            <a:headEnd/>
            <a:tailEnd/>
          </a:ln>
        </p:spPr>
      </p:pic>
      <p:sp>
        <p:nvSpPr>
          <p:cNvPr id="6" name="5 - Ορθογώνιο"/>
          <p:cNvSpPr/>
          <p:nvPr/>
        </p:nvSpPr>
        <p:spPr>
          <a:xfrm>
            <a:off x="899592" y="2852936"/>
            <a:ext cx="1190454" cy="369332"/>
          </a:xfrm>
          <a:prstGeom prst="rect">
            <a:avLst/>
          </a:prstGeom>
        </p:spPr>
        <p:txBody>
          <a:bodyPr wrap="none">
            <a:spAutoFit/>
          </a:bodyPr>
          <a:lstStyle/>
          <a:p>
            <a:r>
              <a:rPr lang="el-GR" b="1" i="1" dirty="0" err="1" smtClean="0">
                <a:solidFill>
                  <a:srgbClr val="FFFF00"/>
                </a:solidFill>
              </a:rPr>
              <a:t>Ανωνυχία</a:t>
            </a:r>
            <a:r>
              <a:rPr lang="el-GR" dirty="0" smtClean="0"/>
              <a:t> </a:t>
            </a:r>
            <a:endParaRPr lang="el-GR" dirty="0"/>
          </a:p>
        </p:txBody>
      </p:sp>
      <p:pic>
        <p:nvPicPr>
          <p:cNvPr id="1027" name="Picture 3"/>
          <p:cNvPicPr>
            <a:picLocks noChangeAspect="1" noChangeArrowheads="1"/>
          </p:cNvPicPr>
          <p:nvPr/>
        </p:nvPicPr>
        <p:blipFill>
          <a:blip r:embed="rId3" cstate="print"/>
          <a:srcRect/>
          <a:stretch>
            <a:fillRect/>
          </a:stretch>
        </p:blipFill>
        <p:spPr bwMode="auto">
          <a:xfrm>
            <a:off x="3707904" y="0"/>
            <a:ext cx="3672408" cy="2852936"/>
          </a:xfrm>
          <a:prstGeom prst="rect">
            <a:avLst/>
          </a:prstGeom>
          <a:noFill/>
          <a:ln w="9525">
            <a:noFill/>
            <a:miter lim="800000"/>
            <a:headEnd/>
            <a:tailEnd/>
          </a:ln>
        </p:spPr>
      </p:pic>
      <p:sp>
        <p:nvSpPr>
          <p:cNvPr id="8" name="7 - Ορθογώνιο"/>
          <p:cNvSpPr/>
          <p:nvPr/>
        </p:nvSpPr>
        <p:spPr>
          <a:xfrm>
            <a:off x="4139952" y="2924944"/>
            <a:ext cx="1636154" cy="369332"/>
          </a:xfrm>
          <a:prstGeom prst="rect">
            <a:avLst/>
          </a:prstGeom>
        </p:spPr>
        <p:txBody>
          <a:bodyPr wrap="none">
            <a:spAutoFit/>
          </a:bodyPr>
          <a:lstStyle/>
          <a:p>
            <a:r>
              <a:rPr lang="el-GR" b="1" dirty="0" err="1" smtClean="0">
                <a:solidFill>
                  <a:srgbClr val="FFFF00"/>
                </a:solidFill>
              </a:rPr>
              <a:t>Ονυχοατροφία</a:t>
            </a:r>
            <a:endParaRPr lang="el-GR" b="1" dirty="0">
              <a:solidFill>
                <a:srgbClr val="FFFF00"/>
              </a:solidFill>
            </a:endParaRPr>
          </a:p>
        </p:txBody>
      </p:sp>
      <p:pic>
        <p:nvPicPr>
          <p:cNvPr id="1028" name="Picture 4"/>
          <p:cNvPicPr>
            <a:picLocks noChangeAspect="1" noChangeArrowheads="1"/>
          </p:cNvPicPr>
          <p:nvPr/>
        </p:nvPicPr>
        <p:blipFill>
          <a:blip r:embed="rId4" cstate="print"/>
          <a:srcRect/>
          <a:stretch>
            <a:fillRect/>
          </a:stretch>
        </p:blipFill>
        <p:spPr bwMode="auto">
          <a:xfrm>
            <a:off x="0" y="3284984"/>
            <a:ext cx="3635896" cy="2592288"/>
          </a:xfrm>
          <a:prstGeom prst="rect">
            <a:avLst/>
          </a:prstGeom>
          <a:noFill/>
          <a:ln w="9525">
            <a:noFill/>
            <a:miter lim="800000"/>
            <a:headEnd/>
            <a:tailEnd/>
          </a:ln>
        </p:spPr>
      </p:pic>
      <p:sp>
        <p:nvSpPr>
          <p:cNvPr id="10" name="9 - Ορθογώνιο"/>
          <p:cNvSpPr/>
          <p:nvPr/>
        </p:nvSpPr>
        <p:spPr>
          <a:xfrm>
            <a:off x="971600" y="5949280"/>
            <a:ext cx="1468672" cy="369332"/>
          </a:xfrm>
          <a:prstGeom prst="rect">
            <a:avLst/>
          </a:prstGeom>
        </p:spPr>
        <p:txBody>
          <a:bodyPr wrap="none">
            <a:spAutoFit/>
          </a:bodyPr>
          <a:lstStyle/>
          <a:p>
            <a:r>
              <a:rPr lang="el-GR" b="1" dirty="0" err="1" smtClean="0">
                <a:solidFill>
                  <a:srgbClr val="FFFF00"/>
                </a:solidFill>
              </a:rPr>
              <a:t>Βραχυονυχία</a:t>
            </a:r>
            <a:endParaRPr lang="el-GR" b="1" dirty="0">
              <a:solidFill>
                <a:srgbClr val="FFFF00"/>
              </a:solidFill>
            </a:endParaRPr>
          </a:p>
        </p:txBody>
      </p:sp>
      <p:pic>
        <p:nvPicPr>
          <p:cNvPr id="1029" name="Picture 5"/>
          <p:cNvPicPr>
            <a:picLocks noChangeAspect="1" noChangeArrowheads="1"/>
          </p:cNvPicPr>
          <p:nvPr/>
        </p:nvPicPr>
        <p:blipFill>
          <a:blip r:embed="rId5" cstate="print"/>
          <a:srcRect/>
          <a:stretch>
            <a:fillRect/>
          </a:stretch>
        </p:blipFill>
        <p:spPr bwMode="auto">
          <a:xfrm>
            <a:off x="4355976" y="3284984"/>
            <a:ext cx="4457700" cy="3009900"/>
          </a:xfrm>
          <a:prstGeom prst="rect">
            <a:avLst/>
          </a:prstGeom>
          <a:noFill/>
          <a:ln w="9525">
            <a:noFill/>
            <a:miter lim="800000"/>
            <a:headEnd/>
            <a:tailEnd/>
          </a:ln>
        </p:spPr>
      </p:pic>
      <p:sp>
        <p:nvSpPr>
          <p:cNvPr id="12" name="11 - Ορθογώνιο"/>
          <p:cNvSpPr/>
          <p:nvPr/>
        </p:nvSpPr>
        <p:spPr>
          <a:xfrm>
            <a:off x="6444208" y="6309320"/>
            <a:ext cx="1348126" cy="369332"/>
          </a:xfrm>
          <a:prstGeom prst="rect">
            <a:avLst/>
          </a:prstGeom>
        </p:spPr>
        <p:txBody>
          <a:bodyPr wrap="none">
            <a:spAutoFit/>
          </a:bodyPr>
          <a:lstStyle/>
          <a:p>
            <a:r>
              <a:rPr lang="el-GR" b="1" dirty="0" err="1" smtClean="0">
                <a:solidFill>
                  <a:srgbClr val="FFFF00"/>
                </a:solidFill>
              </a:rPr>
              <a:t>Μικρονυχία</a:t>
            </a:r>
            <a:endParaRPr lang="el-GR" b="1" dirty="0">
              <a:solidFill>
                <a:srgbClr val="FFFF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64</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0" y="1"/>
            <a:ext cx="4788024" cy="3140968"/>
          </a:xfrm>
          <a:prstGeom prst="rect">
            <a:avLst/>
          </a:prstGeom>
          <a:noFill/>
          <a:ln w="9525">
            <a:noFill/>
            <a:miter lim="800000"/>
            <a:headEnd/>
            <a:tailEnd/>
          </a:ln>
        </p:spPr>
      </p:pic>
      <p:sp>
        <p:nvSpPr>
          <p:cNvPr id="6" name="5 - Ορθογώνιο"/>
          <p:cNvSpPr/>
          <p:nvPr/>
        </p:nvSpPr>
        <p:spPr>
          <a:xfrm>
            <a:off x="1403648" y="3140968"/>
            <a:ext cx="1403654" cy="369332"/>
          </a:xfrm>
          <a:prstGeom prst="rect">
            <a:avLst/>
          </a:prstGeom>
        </p:spPr>
        <p:txBody>
          <a:bodyPr wrap="none">
            <a:spAutoFit/>
          </a:bodyPr>
          <a:lstStyle/>
          <a:p>
            <a:r>
              <a:rPr lang="el-GR" b="1" dirty="0" err="1" smtClean="0">
                <a:solidFill>
                  <a:srgbClr val="FFFF00"/>
                </a:solidFill>
              </a:rPr>
              <a:t>Παχυωνυχία</a:t>
            </a:r>
            <a:endParaRPr lang="el-GR" b="1" dirty="0">
              <a:solidFill>
                <a:srgbClr val="FFFF00"/>
              </a:solidFill>
            </a:endParaRPr>
          </a:p>
        </p:txBody>
      </p:sp>
      <p:pic>
        <p:nvPicPr>
          <p:cNvPr id="2051" name="Picture 3"/>
          <p:cNvPicPr>
            <a:picLocks noChangeAspect="1" noChangeArrowheads="1"/>
          </p:cNvPicPr>
          <p:nvPr/>
        </p:nvPicPr>
        <p:blipFill>
          <a:blip r:embed="rId3" cstate="print"/>
          <a:srcRect/>
          <a:stretch>
            <a:fillRect/>
          </a:stretch>
        </p:blipFill>
        <p:spPr bwMode="auto">
          <a:xfrm>
            <a:off x="4788024" y="0"/>
            <a:ext cx="4355976" cy="3140001"/>
          </a:xfrm>
          <a:prstGeom prst="rect">
            <a:avLst/>
          </a:prstGeom>
          <a:noFill/>
          <a:ln w="9525">
            <a:noFill/>
            <a:miter lim="800000"/>
            <a:headEnd/>
            <a:tailEnd/>
          </a:ln>
        </p:spPr>
      </p:pic>
      <p:sp>
        <p:nvSpPr>
          <p:cNvPr id="8" name="7 - Ορθογώνιο"/>
          <p:cNvSpPr/>
          <p:nvPr/>
        </p:nvSpPr>
        <p:spPr>
          <a:xfrm>
            <a:off x="6084168" y="3140968"/>
            <a:ext cx="1700466" cy="369332"/>
          </a:xfrm>
          <a:prstGeom prst="rect">
            <a:avLst/>
          </a:prstGeom>
        </p:spPr>
        <p:txBody>
          <a:bodyPr wrap="none">
            <a:spAutoFit/>
          </a:bodyPr>
          <a:lstStyle/>
          <a:p>
            <a:r>
              <a:rPr lang="el-GR" b="1" dirty="0" smtClean="0">
                <a:solidFill>
                  <a:srgbClr val="FFFF00"/>
                </a:solidFill>
              </a:rPr>
              <a:t>Ονυχογρύπωση</a:t>
            </a:r>
            <a:endParaRPr lang="el-GR" b="1" dirty="0">
              <a:solidFill>
                <a:srgbClr val="FFFF00"/>
              </a:solidFill>
            </a:endParaRPr>
          </a:p>
        </p:txBody>
      </p:sp>
      <p:pic>
        <p:nvPicPr>
          <p:cNvPr id="2052" name="Picture 4"/>
          <p:cNvPicPr>
            <a:picLocks noChangeAspect="1" noChangeArrowheads="1"/>
          </p:cNvPicPr>
          <p:nvPr/>
        </p:nvPicPr>
        <p:blipFill>
          <a:blip r:embed="rId4" cstate="print"/>
          <a:srcRect/>
          <a:stretch>
            <a:fillRect/>
          </a:stretch>
        </p:blipFill>
        <p:spPr bwMode="auto">
          <a:xfrm>
            <a:off x="0" y="3573016"/>
            <a:ext cx="4788024" cy="2952328"/>
          </a:xfrm>
          <a:prstGeom prst="rect">
            <a:avLst/>
          </a:prstGeom>
          <a:noFill/>
          <a:ln w="9525">
            <a:noFill/>
            <a:miter lim="800000"/>
            <a:headEnd/>
            <a:tailEnd/>
          </a:ln>
        </p:spPr>
      </p:pic>
      <p:sp>
        <p:nvSpPr>
          <p:cNvPr id="10" name="9 - Ορθογώνιο"/>
          <p:cNvSpPr/>
          <p:nvPr/>
        </p:nvSpPr>
        <p:spPr>
          <a:xfrm>
            <a:off x="1403648" y="6488668"/>
            <a:ext cx="2211567" cy="369332"/>
          </a:xfrm>
          <a:prstGeom prst="rect">
            <a:avLst/>
          </a:prstGeom>
        </p:spPr>
        <p:txBody>
          <a:bodyPr wrap="none">
            <a:spAutoFit/>
          </a:bodyPr>
          <a:lstStyle/>
          <a:p>
            <a:r>
              <a:rPr lang="el-GR" b="1" dirty="0" smtClean="0">
                <a:solidFill>
                  <a:srgbClr val="FFFF00"/>
                </a:solidFill>
              </a:rPr>
              <a:t>Όνυχες δίκην λαβίδα</a:t>
            </a:r>
            <a:endParaRPr lang="el-GR" b="1" dirty="0">
              <a:solidFill>
                <a:srgbClr val="FFFF00"/>
              </a:solidFill>
            </a:endParaRPr>
          </a:p>
        </p:txBody>
      </p:sp>
      <p:pic>
        <p:nvPicPr>
          <p:cNvPr id="2053" name="Picture 5"/>
          <p:cNvPicPr>
            <a:picLocks noChangeAspect="1" noChangeArrowheads="1"/>
          </p:cNvPicPr>
          <p:nvPr/>
        </p:nvPicPr>
        <p:blipFill>
          <a:blip r:embed="rId5" cstate="print"/>
          <a:srcRect/>
          <a:stretch>
            <a:fillRect/>
          </a:stretch>
        </p:blipFill>
        <p:spPr bwMode="auto">
          <a:xfrm>
            <a:off x="4788024" y="3501008"/>
            <a:ext cx="4355976" cy="2876550"/>
          </a:xfrm>
          <a:prstGeom prst="rect">
            <a:avLst/>
          </a:prstGeom>
          <a:noFill/>
          <a:ln w="9525">
            <a:noFill/>
            <a:miter lim="800000"/>
            <a:headEnd/>
            <a:tailEnd/>
          </a:ln>
        </p:spPr>
      </p:pic>
      <p:sp>
        <p:nvSpPr>
          <p:cNvPr id="12" name="11 - Ορθογώνιο"/>
          <p:cNvSpPr/>
          <p:nvPr/>
        </p:nvSpPr>
        <p:spPr>
          <a:xfrm>
            <a:off x="6588224" y="6309320"/>
            <a:ext cx="1271695" cy="369332"/>
          </a:xfrm>
          <a:prstGeom prst="rect">
            <a:avLst/>
          </a:prstGeom>
        </p:spPr>
        <p:txBody>
          <a:bodyPr wrap="none">
            <a:spAutoFit/>
          </a:bodyPr>
          <a:lstStyle/>
          <a:p>
            <a:r>
              <a:rPr lang="el-GR" b="1" dirty="0" err="1" smtClean="0">
                <a:solidFill>
                  <a:srgbClr val="FFFF00"/>
                </a:solidFill>
              </a:rPr>
              <a:t>Κοιλονυχία</a:t>
            </a:r>
            <a:endParaRPr lang="el-GR" b="1" dirty="0">
              <a:solidFill>
                <a:srgbClr val="FFFF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65</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0" y="0"/>
            <a:ext cx="3810000" cy="2762250"/>
          </a:xfrm>
          <a:prstGeom prst="rect">
            <a:avLst/>
          </a:prstGeom>
          <a:noFill/>
          <a:ln w="9525">
            <a:noFill/>
            <a:miter lim="800000"/>
            <a:headEnd/>
            <a:tailEnd/>
          </a:ln>
        </p:spPr>
      </p:pic>
      <p:sp>
        <p:nvSpPr>
          <p:cNvPr id="6" name="5 - Ορθογώνιο"/>
          <p:cNvSpPr/>
          <p:nvPr/>
        </p:nvSpPr>
        <p:spPr>
          <a:xfrm>
            <a:off x="0" y="2780928"/>
            <a:ext cx="4572000" cy="369332"/>
          </a:xfrm>
          <a:prstGeom prst="rect">
            <a:avLst/>
          </a:prstGeom>
        </p:spPr>
        <p:txBody>
          <a:bodyPr>
            <a:spAutoFit/>
          </a:bodyPr>
          <a:lstStyle/>
          <a:p>
            <a:r>
              <a:rPr lang="el-GR" b="1" dirty="0" err="1" smtClean="0">
                <a:solidFill>
                  <a:srgbClr val="FFFF00"/>
                </a:solidFill>
              </a:rPr>
              <a:t>Πληκτροδακτυλία</a:t>
            </a:r>
            <a:endParaRPr lang="el-GR" b="1" dirty="0">
              <a:solidFill>
                <a:srgbClr val="FFFF00"/>
              </a:solidFill>
            </a:endParaRPr>
          </a:p>
        </p:txBody>
      </p:sp>
      <p:pic>
        <p:nvPicPr>
          <p:cNvPr id="3075" name="Picture 3"/>
          <p:cNvPicPr>
            <a:picLocks noChangeAspect="1" noChangeArrowheads="1"/>
          </p:cNvPicPr>
          <p:nvPr/>
        </p:nvPicPr>
        <p:blipFill>
          <a:blip r:embed="rId3" cstate="print"/>
          <a:srcRect/>
          <a:stretch>
            <a:fillRect/>
          </a:stretch>
        </p:blipFill>
        <p:spPr bwMode="auto">
          <a:xfrm>
            <a:off x="6660232" y="0"/>
            <a:ext cx="2483768" cy="2857500"/>
          </a:xfrm>
          <a:prstGeom prst="rect">
            <a:avLst/>
          </a:prstGeom>
          <a:noFill/>
          <a:ln w="9525">
            <a:noFill/>
            <a:miter lim="800000"/>
            <a:headEnd/>
            <a:tailEnd/>
          </a:ln>
        </p:spPr>
      </p:pic>
      <p:sp>
        <p:nvSpPr>
          <p:cNvPr id="8" name="7 - Ορθογώνιο"/>
          <p:cNvSpPr/>
          <p:nvPr/>
        </p:nvSpPr>
        <p:spPr>
          <a:xfrm>
            <a:off x="6444208" y="2708920"/>
            <a:ext cx="4572000" cy="923330"/>
          </a:xfrm>
          <a:prstGeom prst="rect">
            <a:avLst/>
          </a:prstGeom>
        </p:spPr>
        <p:txBody>
          <a:bodyPr wrap="square">
            <a:spAutoFit/>
          </a:bodyPr>
          <a:lstStyle/>
          <a:p>
            <a:endParaRPr lang="el-GR" dirty="0" smtClean="0"/>
          </a:p>
          <a:p>
            <a:r>
              <a:rPr lang="el-GR" b="1" dirty="0" err="1" smtClean="0">
                <a:solidFill>
                  <a:srgbClr val="FFFF00"/>
                </a:solidFill>
              </a:rPr>
              <a:t>Πληκτροδακτυλία</a:t>
            </a:r>
            <a:endParaRPr lang="el-GR" b="1" dirty="0" smtClean="0">
              <a:solidFill>
                <a:srgbClr val="FFFF00"/>
              </a:solidFill>
            </a:endParaRPr>
          </a:p>
          <a:p>
            <a:r>
              <a:rPr lang="el-GR" b="1" dirty="0" smtClean="0">
                <a:solidFill>
                  <a:srgbClr val="FFFF00"/>
                </a:solidFill>
              </a:rPr>
              <a:t>Επιμήκεις αύλακες</a:t>
            </a:r>
            <a:endParaRPr lang="el-GR" b="1" dirty="0">
              <a:solidFill>
                <a:srgbClr val="FFFF00"/>
              </a:solidFill>
            </a:endParaRPr>
          </a:p>
        </p:txBody>
      </p:sp>
      <p:pic>
        <p:nvPicPr>
          <p:cNvPr id="3076" name="Picture 4"/>
          <p:cNvPicPr>
            <a:picLocks noChangeAspect="1" noChangeArrowheads="1"/>
          </p:cNvPicPr>
          <p:nvPr/>
        </p:nvPicPr>
        <p:blipFill>
          <a:blip r:embed="rId4" cstate="print"/>
          <a:srcRect/>
          <a:stretch>
            <a:fillRect/>
          </a:stretch>
        </p:blipFill>
        <p:spPr bwMode="auto">
          <a:xfrm>
            <a:off x="0" y="3356992"/>
            <a:ext cx="4211960" cy="2736304"/>
          </a:xfrm>
          <a:prstGeom prst="rect">
            <a:avLst/>
          </a:prstGeom>
          <a:noFill/>
          <a:ln w="9525">
            <a:noFill/>
            <a:miter lim="800000"/>
            <a:headEnd/>
            <a:tailEnd/>
          </a:ln>
        </p:spPr>
      </p:pic>
      <p:sp>
        <p:nvSpPr>
          <p:cNvPr id="10" name="9 - Ορθογώνιο"/>
          <p:cNvSpPr/>
          <p:nvPr/>
        </p:nvSpPr>
        <p:spPr>
          <a:xfrm>
            <a:off x="1547664" y="6165304"/>
            <a:ext cx="1411925" cy="369332"/>
          </a:xfrm>
          <a:prstGeom prst="rect">
            <a:avLst/>
          </a:prstGeom>
        </p:spPr>
        <p:txBody>
          <a:bodyPr wrap="none">
            <a:spAutoFit/>
          </a:bodyPr>
          <a:lstStyle/>
          <a:p>
            <a:r>
              <a:rPr lang="el-GR" b="1" dirty="0" err="1" smtClean="0">
                <a:solidFill>
                  <a:srgbClr val="FFFF00"/>
                </a:solidFill>
              </a:rPr>
              <a:t>Ονυχόσχαση</a:t>
            </a:r>
            <a:endParaRPr lang="el-GR" b="1" dirty="0">
              <a:solidFill>
                <a:srgbClr val="FFFF00"/>
              </a:solidFill>
            </a:endParaRPr>
          </a:p>
        </p:txBody>
      </p:sp>
      <p:pic>
        <p:nvPicPr>
          <p:cNvPr id="3077" name="Picture 5"/>
          <p:cNvPicPr>
            <a:picLocks noChangeAspect="1" noChangeArrowheads="1"/>
          </p:cNvPicPr>
          <p:nvPr/>
        </p:nvPicPr>
        <p:blipFill>
          <a:blip r:embed="rId5" cstate="print"/>
          <a:srcRect/>
          <a:stretch>
            <a:fillRect/>
          </a:stretch>
        </p:blipFill>
        <p:spPr bwMode="auto">
          <a:xfrm>
            <a:off x="4355976" y="3573016"/>
            <a:ext cx="4788024" cy="2646040"/>
          </a:xfrm>
          <a:prstGeom prst="rect">
            <a:avLst/>
          </a:prstGeom>
          <a:noFill/>
          <a:ln w="9525">
            <a:noFill/>
            <a:miter lim="800000"/>
            <a:headEnd/>
            <a:tailEnd/>
          </a:ln>
        </p:spPr>
      </p:pic>
      <p:sp>
        <p:nvSpPr>
          <p:cNvPr id="12" name="11 - Ορθογώνιο"/>
          <p:cNvSpPr/>
          <p:nvPr/>
        </p:nvSpPr>
        <p:spPr>
          <a:xfrm>
            <a:off x="6516216" y="6237312"/>
            <a:ext cx="1285608" cy="369332"/>
          </a:xfrm>
          <a:prstGeom prst="rect">
            <a:avLst/>
          </a:prstGeom>
        </p:spPr>
        <p:txBody>
          <a:bodyPr wrap="none">
            <a:spAutoFit/>
          </a:bodyPr>
          <a:lstStyle/>
          <a:p>
            <a:r>
              <a:rPr lang="el-GR" b="1" dirty="0" smtClean="0">
                <a:solidFill>
                  <a:srgbClr val="FFFF00"/>
                </a:solidFill>
              </a:rPr>
              <a:t>Ονυχόλυση</a:t>
            </a:r>
            <a:endParaRPr lang="el-GR" b="1" dirty="0">
              <a:solidFill>
                <a:srgbClr val="FFFF00"/>
              </a:solidFill>
            </a:endParaRPr>
          </a:p>
        </p:txBody>
      </p:sp>
      <p:pic>
        <p:nvPicPr>
          <p:cNvPr id="3078" name="Picture 6"/>
          <p:cNvPicPr>
            <a:picLocks noChangeAspect="1" noChangeArrowheads="1"/>
          </p:cNvPicPr>
          <p:nvPr/>
        </p:nvPicPr>
        <p:blipFill>
          <a:blip r:embed="rId6" cstate="print"/>
          <a:srcRect/>
          <a:stretch>
            <a:fillRect/>
          </a:stretch>
        </p:blipFill>
        <p:spPr bwMode="auto">
          <a:xfrm>
            <a:off x="3851920" y="-171400"/>
            <a:ext cx="2880320" cy="2996952"/>
          </a:xfrm>
          <a:prstGeom prst="rect">
            <a:avLst/>
          </a:prstGeom>
          <a:noFill/>
          <a:ln w="9525">
            <a:noFill/>
            <a:miter lim="800000"/>
            <a:headEnd/>
            <a:tailEnd/>
          </a:ln>
        </p:spPr>
      </p:pic>
      <p:sp>
        <p:nvSpPr>
          <p:cNvPr id="14" name="13 - Ορθογώνιο"/>
          <p:cNvSpPr/>
          <p:nvPr/>
        </p:nvSpPr>
        <p:spPr>
          <a:xfrm>
            <a:off x="3419872" y="2924944"/>
            <a:ext cx="2912977" cy="369332"/>
          </a:xfrm>
          <a:prstGeom prst="rect">
            <a:avLst/>
          </a:prstGeom>
        </p:spPr>
        <p:txBody>
          <a:bodyPr wrap="none">
            <a:spAutoFit/>
          </a:bodyPr>
          <a:lstStyle/>
          <a:p>
            <a:r>
              <a:rPr lang="el-GR" b="1" dirty="0" smtClean="0">
                <a:solidFill>
                  <a:srgbClr val="FFFF00"/>
                </a:solidFill>
              </a:rPr>
              <a:t>Μέση αυλακωτή δυστροφία</a:t>
            </a:r>
            <a:endParaRPr lang="el-GR" b="1" dirty="0">
              <a:solidFill>
                <a:srgbClr val="FFFF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66</a:t>
            </a:fld>
            <a:endParaRPr lang="el-GR"/>
          </a:p>
        </p:txBody>
      </p:sp>
      <p:pic>
        <p:nvPicPr>
          <p:cNvPr id="4098" name="Picture 2"/>
          <p:cNvPicPr>
            <a:picLocks noChangeAspect="1" noChangeArrowheads="1"/>
          </p:cNvPicPr>
          <p:nvPr/>
        </p:nvPicPr>
        <p:blipFill>
          <a:blip r:embed="rId2" cstate="print"/>
          <a:srcRect/>
          <a:stretch>
            <a:fillRect/>
          </a:stretch>
        </p:blipFill>
        <p:spPr bwMode="auto">
          <a:xfrm>
            <a:off x="0" y="0"/>
            <a:ext cx="3810000" cy="3028950"/>
          </a:xfrm>
          <a:prstGeom prst="rect">
            <a:avLst/>
          </a:prstGeom>
          <a:noFill/>
          <a:ln w="9525">
            <a:noFill/>
            <a:miter lim="800000"/>
            <a:headEnd/>
            <a:tailEnd/>
          </a:ln>
        </p:spPr>
      </p:pic>
      <p:sp>
        <p:nvSpPr>
          <p:cNvPr id="6" name="5 - Ορθογώνιο"/>
          <p:cNvSpPr/>
          <p:nvPr/>
        </p:nvSpPr>
        <p:spPr>
          <a:xfrm>
            <a:off x="323528" y="3284984"/>
            <a:ext cx="1926874" cy="369332"/>
          </a:xfrm>
          <a:prstGeom prst="rect">
            <a:avLst/>
          </a:prstGeom>
        </p:spPr>
        <p:txBody>
          <a:bodyPr wrap="none">
            <a:spAutoFit/>
          </a:bodyPr>
          <a:lstStyle/>
          <a:p>
            <a:r>
              <a:rPr lang="el-GR" b="1" dirty="0" smtClean="0">
                <a:solidFill>
                  <a:srgbClr val="FFFF00"/>
                </a:solidFill>
              </a:rPr>
              <a:t>Αύλακες του </a:t>
            </a:r>
            <a:r>
              <a:rPr lang="en-US" b="1" dirty="0" smtClean="0">
                <a:solidFill>
                  <a:srgbClr val="FFFF00"/>
                </a:solidFill>
              </a:rPr>
              <a:t>Beau</a:t>
            </a:r>
            <a:endParaRPr lang="el-GR" b="1" dirty="0">
              <a:solidFill>
                <a:srgbClr val="FFFF00"/>
              </a:solidFill>
            </a:endParaRPr>
          </a:p>
        </p:txBody>
      </p:sp>
      <p:pic>
        <p:nvPicPr>
          <p:cNvPr id="4099" name="Picture 3"/>
          <p:cNvPicPr>
            <a:picLocks noChangeAspect="1" noChangeArrowheads="1"/>
          </p:cNvPicPr>
          <p:nvPr/>
        </p:nvPicPr>
        <p:blipFill>
          <a:blip r:embed="rId3" cstate="print"/>
          <a:srcRect/>
          <a:stretch>
            <a:fillRect/>
          </a:stretch>
        </p:blipFill>
        <p:spPr bwMode="auto">
          <a:xfrm>
            <a:off x="3851920" y="0"/>
            <a:ext cx="5292080" cy="3810000"/>
          </a:xfrm>
          <a:prstGeom prst="rect">
            <a:avLst/>
          </a:prstGeom>
          <a:noFill/>
          <a:ln w="9525">
            <a:noFill/>
            <a:miter lim="800000"/>
            <a:headEnd/>
            <a:tailEnd/>
          </a:ln>
        </p:spPr>
      </p:pic>
      <p:sp>
        <p:nvSpPr>
          <p:cNvPr id="8" name="7 - Ορθογώνιο"/>
          <p:cNvSpPr/>
          <p:nvPr/>
        </p:nvSpPr>
        <p:spPr>
          <a:xfrm>
            <a:off x="5796136" y="3933056"/>
            <a:ext cx="885755" cy="369332"/>
          </a:xfrm>
          <a:prstGeom prst="rect">
            <a:avLst/>
          </a:prstGeom>
        </p:spPr>
        <p:txBody>
          <a:bodyPr wrap="none">
            <a:spAutoFit/>
          </a:bodyPr>
          <a:lstStyle/>
          <a:p>
            <a:r>
              <a:rPr lang="el-GR" b="1" dirty="0" err="1" smtClean="0">
                <a:solidFill>
                  <a:srgbClr val="FFFF00"/>
                </a:solidFill>
              </a:rPr>
              <a:t>Βοθρία</a:t>
            </a:r>
            <a:endParaRPr lang="el-GR" b="1" dirty="0">
              <a:solidFill>
                <a:srgbClr val="FFFF00"/>
              </a:solidFill>
            </a:endParaRPr>
          </a:p>
        </p:txBody>
      </p:sp>
      <p:pic>
        <p:nvPicPr>
          <p:cNvPr id="4100" name="Picture 4"/>
          <p:cNvPicPr>
            <a:picLocks noChangeAspect="1" noChangeArrowheads="1"/>
          </p:cNvPicPr>
          <p:nvPr/>
        </p:nvPicPr>
        <p:blipFill>
          <a:blip r:embed="rId4" cstate="print"/>
          <a:srcRect/>
          <a:stretch>
            <a:fillRect/>
          </a:stretch>
        </p:blipFill>
        <p:spPr bwMode="auto">
          <a:xfrm>
            <a:off x="0" y="4797152"/>
            <a:ext cx="5895975" cy="72008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0" y="5517232"/>
            <a:ext cx="5895975" cy="576064"/>
          </a:xfrm>
          <a:prstGeom prst="rect">
            <a:avLst/>
          </a:prstGeom>
          <a:noFill/>
          <a:ln w="9525">
            <a:noFill/>
            <a:miter lim="800000"/>
            <a:headEnd/>
            <a:tailEnd/>
          </a:ln>
        </p:spPr>
      </p:pic>
      <p:pic>
        <p:nvPicPr>
          <p:cNvPr id="4103" name="Picture 7"/>
          <p:cNvPicPr>
            <a:picLocks noChangeAspect="1" noChangeArrowheads="1"/>
          </p:cNvPicPr>
          <p:nvPr/>
        </p:nvPicPr>
        <p:blipFill>
          <a:blip r:embed="rId6" cstate="print"/>
          <a:srcRect/>
          <a:stretch>
            <a:fillRect/>
          </a:stretch>
        </p:blipFill>
        <p:spPr bwMode="auto">
          <a:xfrm>
            <a:off x="0" y="4365104"/>
            <a:ext cx="5895975" cy="495300"/>
          </a:xfrm>
          <a:prstGeom prst="rect">
            <a:avLst/>
          </a:prstGeom>
          <a:noFill/>
          <a:ln w="9525">
            <a:noFill/>
            <a:miter lim="800000"/>
            <a:headEnd/>
            <a:tailEnd/>
          </a:ln>
        </p:spPr>
      </p:pic>
      <p:sp>
        <p:nvSpPr>
          <p:cNvPr id="13" name="12 - Ορθογώνιο"/>
          <p:cNvSpPr/>
          <p:nvPr/>
        </p:nvSpPr>
        <p:spPr>
          <a:xfrm>
            <a:off x="1547664" y="6237312"/>
            <a:ext cx="1391728" cy="369332"/>
          </a:xfrm>
          <a:prstGeom prst="rect">
            <a:avLst/>
          </a:prstGeom>
        </p:spPr>
        <p:txBody>
          <a:bodyPr wrap="none">
            <a:spAutoFit/>
          </a:bodyPr>
          <a:lstStyle/>
          <a:p>
            <a:r>
              <a:rPr lang="el-GR" b="1" dirty="0" err="1" smtClean="0">
                <a:solidFill>
                  <a:srgbClr val="FFFF00"/>
                </a:solidFill>
              </a:rPr>
              <a:t>Τραχιονυχία</a:t>
            </a:r>
            <a:endParaRPr lang="el-GR" b="1" dirty="0">
              <a:solidFill>
                <a:srgbClr val="FFFF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a:solidFill>
            <a:schemeClr val="accent6"/>
          </a:solidFill>
        </p:spPr>
        <p:txBody>
          <a:bodyPr>
            <a:normAutofit/>
          </a:bodyPr>
          <a:lstStyle/>
          <a:p>
            <a:r>
              <a:rPr lang="el-GR" sz="2400" b="1" dirty="0" smtClean="0"/>
              <a:t>Ποιές </a:t>
            </a:r>
            <a:r>
              <a:rPr lang="el-GR" sz="2400" b="1" dirty="0" smtClean="0">
                <a:solidFill>
                  <a:srgbClr val="00B0F0"/>
                </a:solidFill>
              </a:rPr>
              <a:t>μη ειδικές αλλοιώσεις </a:t>
            </a:r>
            <a:r>
              <a:rPr lang="el-GR" sz="2400" b="1" dirty="0" smtClean="0"/>
              <a:t>συγκαταλέγονται στις δυσπλασίες-δυστροφίες των νυχιών;</a:t>
            </a:r>
            <a:endParaRPr lang="el-GR" sz="2400" dirty="0"/>
          </a:p>
        </p:txBody>
      </p:sp>
      <p:sp>
        <p:nvSpPr>
          <p:cNvPr id="3" name="2 - Θέση περιεχομένου"/>
          <p:cNvSpPr>
            <a:spLocks noGrp="1"/>
          </p:cNvSpPr>
          <p:nvPr>
            <p:ph idx="1"/>
          </p:nvPr>
        </p:nvSpPr>
        <p:spPr>
          <a:xfrm>
            <a:off x="0" y="1340768"/>
            <a:ext cx="9144000" cy="5517232"/>
          </a:xfrm>
          <a:solidFill>
            <a:schemeClr val="accent4"/>
          </a:solidFill>
        </p:spPr>
        <p:txBody>
          <a:bodyPr>
            <a:normAutofit/>
          </a:bodyPr>
          <a:lstStyle/>
          <a:p>
            <a:r>
              <a:rPr lang="el-GR" b="1" i="1" dirty="0" err="1" smtClean="0">
                <a:solidFill>
                  <a:srgbClr val="FFFF00"/>
                </a:solidFill>
              </a:rPr>
              <a:t>Βραχυονυχία</a:t>
            </a:r>
            <a:r>
              <a:rPr lang="el-GR" b="1" i="1" dirty="0" smtClean="0">
                <a:solidFill>
                  <a:srgbClr val="FFFF00"/>
                </a:solidFill>
              </a:rPr>
              <a:t>, όνυχες</a:t>
            </a:r>
            <a:r>
              <a:rPr lang="el-GR" dirty="0" smtClean="0">
                <a:solidFill>
                  <a:srgbClr val="FFFF00"/>
                </a:solidFill>
              </a:rPr>
              <a:t> </a:t>
            </a:r>
            <a:r>
              <a:rPr lang="el-GR" b="1" dirty="0" smtClean="0">
                <a:solidFill>
                  <a:srgbClr val="FFFF00"/>
                </a:solidFill>
              </a:rPr>
              <a:t>όπως</a:t>
            </a:r>
            <a:r>
              <a:rPr lang="el-GR" dirty="0" smtClean="0">
                <a:solidFill>
                  <a:srgbClr val="FFFF00"/>
                </a:solidFill>
              </a:rPr>
              <a:t> </a:t>
            </a:r>
            <a:r>
              <a:rPr lang="el-GR" b="1" i="1" dirty="0" smtClean="0">
                <a:solidFill>
                  <a:srgbClr val="FFFF00"/>
                </a:solidFill>
              </a:rPr>
              <a:t>η "ρακέτα" </a:t>
            </a:r>
            <a:r>
              <a:rPr lang="el-GR" i="1" dirty="0" smtClean="0"/>
              <a:t>:</a:t>
            </a:r>
            <a:r>
              <a:rPr lang="el-GR" dirty="0" smtClean="0"/>
              <a:t> </a:t>
            </a:r>
          </a:p>
          <a:p>
            <a:pPr>
              <a:buNone/>
            </a:pPr>
            <a:r>
              <a:rPr lang="el-GR" dirty="0" smtClean="0"/>
              <a:t>    ανωμαλία κατά την οποία  </a:t>
            </a:r>
            <a:r>
              <a:rPr lang="el-GR" u="sng" dirty="0" smtClean="0"/>
              <a:t>ο επιμήκης άξονας της ονυχαίας πλάκας είναι βραχύτερος από τον οριζόντιο</a:t>
            </a:r>
            <a:r>
              <a:rPr lang="el-GR" dirty="0" smtClean="0"/>
              <a:t>. </a:t>
            </a:r>
          </a:p>
          <a:p>
            <a:pPr>
              <a:buNone/>
            </a:pPr>
            <a:r>
              <a:rPr lang="el-GR" dirty="0" smtClean="0"/>
              <a:t>    Απαντάται σε ένα μόνο δάκτυλο και συνυπάρχει με βράχυνση της τελικής φάλαγγας και αφορά </a:t>
            </a:r>
            <a:r>
              <a:rPr lang="el-GR" u="sng" dirty="0" smtClean="0"/>
              <a:t>αποκλειστικά στους αντίχειρες.</a:t>
            </a:r>
            <a:r>
              <a:rPr lang="el-GR" dirty="0" smtClean="0"/>
              <a:t> Η κυρτότητα του όνυχα είναι επίσης επηρεασμένη, έτσι ώστε η επιφάνεια να είναι περίπου επίπεδη (όνυχες όπως η ρακέτα).</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67</a:t>
            </a:fld>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a:solidFill>
            <a:schemeClr val="accent6"/>
          </a:solidFill>
        </p:spPr>
        <p:txBody>
          <a:bodyPr>
            <a:normAutofit/>
          </a:bodyPr>
          <a:lstStyle/>
          <a:p>
            <a:r>
              <a:rPr lang="el-GR" sz="2400" b="1" dirty="0" smtClean="0"/>
              <a:t>Ποιές </a:t>
            </a:r>
            <a:r>
              <a:rPr lang="el-GR" sz="2400" b="1" dirty="0" smtClean="0">
                <a:solidFill>
                  <a:srgbClr val="00B0F0"/>
                </a:solidFill>
              </a:rPr>
              <a:t>μη ειδικές αλλοιώσεις </a:t>
            </a:r>
            <a:r>
              <a:rPr lang="el-GR" sz="2400" b="1" dirty="0" smtClean="0"/>
              <a:t>συγκαταλέγονται στις δυσπλασίες-δυστροφίες των νυχιών;</a:t>
            </a:r>
            <a:endParaRPr lang="el-GR" sz="2400" dirty="0"/>
          </a:p>
        </p:txBody>
      </p:sp>
      <p:sp>
        <p:nvSpPr>
          <p:cNvPr id="3" name="2 - Θέση περιεχομένου"/>
          <p:cNvSpPr>
            <a:spLocks noGrp="1"/>
          </p:cNvSpPr>
          <p:nvPr>
            <p:ph idx="1"/>
          </p:nvPr>
        </p:nvSpPr>
        <p:spPr>
          <a:xfrm>
            <a:off x="0" y="1124744"/>
            <a:ext cx="9144000" cy="5733256"/>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l-GR" b="1" i="1" dirty="0" err="1" smtClean="0">
                <a:solidFill>
                  <a:srgbClr val="FFFF00"/>
                </a:solidFill>
              </a:rPr>
              <a:t>Μικρονυχία</a:t>
            </a:r>
            <a:r>
              <a:rPr lang="el-GR" dirty="0" smtClean="0">
                <a:solidFill>
                  <a:srgbClr val="FFFF00"/>
                </a:solidFill>
              </a:rPr>
              <a:t>:</a:t>
            </a:r>
            <a:r>
              <a:rPr lang="el-GR" i="1" dirty="0" smtClean="0"/>
              <a:t> σε αυτή τ</a:t>
            </a:r>
            <a:r>
              <a:rPr lang="el-GR" dirty="0" smtClean="0"/>
              <a:t>ην περίπτωση  η ονυχαία πλάκα είναι μικρή έως μόλις διακριτή. Στις συγγενής περιπτώσεις η </a:t>
            </a:r>
            <a:r>
              <a:rPr lang="el-GR" dirty="0" err="1" smtClean="0"/>
              <a:t>μικρονυχία</a:t>
            </a:r>
            <a:r>
              <a:rPr lang="el-GR" dirty="0" smtClean="0"/>
              <a:t> αφορά όλα τα δάκτυλα.</a:t>
            </a:r>
          </a:p>
          <a:p>
            <a:r>
              <a:rPr lang="el-GR" b="1" i="1" dirty="0" err="1" smtClean="0">
                <a:solidFill>
                  <a:srgbClr val="FFFF00"/>
                </a:solidFill>
              </a:rPr>
              <a:t>Παχυωνυχία</a:t>
            </a:r>
            <a:r>
              <a:rPr lang="el-GR" dirty="0" smtClean="0">
                <a:solidFill>
                  <a:srgbClr val="FFFF00"/>
                </a:solidFill>
              </a:rPr>
              <a:t> </a:t>
            </a:r>
            <a:r>
              <a:rPr lang="el-GR" i="1" dirty="0" smtClean="0"/>
              <a:t>: είναι </a:t>
            </a:r>
            <a:r>
              <a:rPr lang="el-GR" dirty="0" smtClean="0"/>
              <a:t> </a:t>
            </a:r>
            <a:r>
              <a:rPr lang="el-GR" u="sng" dirty="0" smtClean="0"/>
              <a:t>η αύξηση του πάχους της ονυχαίας πλάκας</a:t>
            </a:r>
            <a:r>
              <a:rPr lang="el-GR" dirty="0" smtClean="0"/>
              <a:t>. Μπορεί να είναι συγγενής (</a:t>
            </a:r>
            <a:r>
              <a:rPr lang="el-GR" dirty="0" err="1" smtClean="0"/>
              <a:t>οικογενής</a:t>
            </a:r>
            <a:r>
              <a:rPr lang="el-GR" dirty="0" smtClean="0"/>
              <a:t> </a:t>
            </a:r>
            <a:r>
              <a:rPr lang="el-GR" dirty="0" err="1" smtClean="0"/>
              <a:t>παχυωνυχία</a:t>
            </a:r>
            <a:r>
              <a:rPr lang="el-GR" dirty="0" smtClean="0"/>
              <a:t>) ή αποτέλεσμα παθήσεων ή </a:t>
            </a:r>
            <a:r>
              <a:rPr lang="el-GR" dirty="0" err="1" smtClean="0"/>
              <a:t>δυστροφικών</a:t>
            </a:r>
            <a:r>
              <a:rPr lang="el-GR" dirty="0" smtClean="0"/>
              <a:t> αλλοιώσεων της μήτρας του όνυχα.</a:t>
            </a:r>
          </a:p>
          <a:p>
            <a:r>
              <a:rPr lang="el-GR" b="1" i="1" dirty="0" smtClean="0">
                <a:solidFill>
                  <a:srgbClr val="FFFF00"/>
                </a:solidFill>
              </a:rPr>
              <a:t>Όνυχες</a:t>
            </a:r>
            <a:r>
              <a:rPr lang="el-GR" dirty="0" smtClean="0">
                <a:solidFill>
                  <a:srgbClr val="FFFF00"/>
                </a:solidFill>
              </a:rPr>
              <a:t> </a:t>
            </a:r>
            <a:r>
              <a:rPr lang="el-GR" b="1" dirty="0" smtClean="0">
                <a:solidFill>
                  <a:srgbClr val="FFFF00"/>
                </a:solidFill>
              </a:rPr>
              <a:t>σε</a:t>
            </a:r>
            <a:r>
              <a:rPr lang="el-GR" dirty="0" smtClean="0">
                <a:solidFill>
                  <a:srgbClr val="FFFF00"/>
                </a:solidFill>
              </a:rPr>
              <a:t> </a:t>
            </a:r>
            <a:r>
              <a:rPr lang="el-GR" b="1" i="1" dirty="0" smtClean="0">
                <a:solidFill>
                  <a:srgbClr val="FFFF00"/>
                </a:solidFill>
              </a:rPr>
              <a:t>σχήμα λαβίδας</a:t>
            </a:r>
            <a:r>
              <a:rPr lang="el-GR" dirty="0" smtClean="0"/>
              <a:t> </a:t>
            </a:r>
            <a:r>
              <a:rPr lang="el-GR" i="1" dirty="0" smtClean="0"/>
              <a:t>:σ</a:t>
            </a:r>
            <a:r>
              <a:rPr lang="el-GR" dirty="0" smtClean="0"/>
              <a:t>την περίπτωση αυτή </a:t>
            </a:r>
            <a:r>
              <a:rPr lang="el-GR" u="sng" dirty="0" smtClean="0"/>
              <a:t>η ονυχαία πλάκα είναι υπερβολικά κυρτή, ιδίως προς το ελεύθερο άκρο της.</a:t>
            </a:r>
            <a:endParaRPr lang="el-GR" dirty="0" smtClean="0"/>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68</a:t>
            </a:fld>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a:solidFill>
            <a:schemeClr val="accent6"/>
          </a:solidFill>
        </p:spPr>
        <p:txBody>
          <a:bodyPr>
            <a:normAutofit/>
          </a:bodyPr>
          <a:lstStyle/>
          <a:p>
            <a:r>
              <a:rPr lang="el-GR" sz="2400" b="1" dirty="0" smtClean="0"/>
              <a:t>Ποιές μη ειδικές αλλοιώσεις συγκαταλέγονται στις δυσπλασίες-δυστροφίες των νυχιών;</a:t>
            </a:r>
            <a:endParaRPr lang="el-GR" sz="2400" dirty="0"/>
          </a:p>
        </p:txBody>
      </p:sp>
      <p:sp>
        <p:nvSpPr>
          <p:cNvPr id="3" name="2 - Θέση περιεχομένου"/>
          <p:cNvSpPr>
            <a:spLocks noGrp="1"/>
          </p:cNvSpPr>
          <p:nvPr>
            <p:ph idx="1"/>
          </p:nvPr>
        </p:nvSpPr>
        <p:spPr>
          <a:xfrm>
            <a:off x="0" y="908720"/>
            <a:ext cx="9144000" cy="5949280"/>
          </a:xfrm>
          <a:solidFill>
            <a:schemeClr val="accent4"/>
          </a:solidFill>
        </p:spPr>
        <p:txBody>
          <a:bodyPr>
            <a:normAutofit/>
          </a:bodyPr>
          <a:lstStyle/>
          <a:p>
            <a:r>
              <a:rPr lang="el-GR" b="1" i="1" dirty="0" smtClean="0">
                <a:solidFill>
                  <a:srgbClr val="FFFF00"/>
                </a:solidFill>
              </a:rPr>
              <a:t>Ονυχογρύπωση</a:t>
            </a:r>
            <a:r>
              <a:rPr lang="el-GR" dirty="0" smtClean="0">
                <a:solidFill>
                  <a:srgbClr val="FFFF00"/>
                </a:solidFill>
              </a:rPr>
              <a:t> </a:t>
            </a:r>
            <a:r>
              <a:rPr lang="el-GR" i="1" dirty="0" smtClean="0"/>
              <a:t>: </a:t>
            </a:r>
            <a:r>
              <a:rPr lang="el-GR" dirty="0" smtClean="0"/>
              <a:t>είναι συχνή δυστροφία, ιδίως σε ηλικιωμένα άτομα. Κατά  την </a:t>
            </a:r>
            <a:r>
              <a:rPr lang="el-GR" dirty="0" err="1" smtClean="0"/>
              <a:t>Ονυχογρύπνωση</a:t>
            </a:r>
            <a:r>
              <a:rPr lang="el-GR" dirty="0" smtClean="0"/>
              <a:t> </a:t>
            </a:r>
            <a:r>
              <a:rPr lang="el-GR" u="sng" dirty="0" smtClean="0"/>
              <a:t>η ονυχαία πλάκα, κυρίως του μεγάλου δακτύλου των ποδών, καθίσταται υπερτροφική, </a:t>
            </a:r>
            <a:r>
              <a:rPr lang="el-GR" u="sng" dirty="0" err="1" smtClean="0"/>
              <a:t>παχειά</a:t>
            </a:r>
            <a:r>
              <a:rPr lang="el-GR" u="sng" dirty="0" smtClean="0"/>
              <a:t>, σκληρή, φαιοκίτρινη ή </a:t>
            </a:r>
            <a:r>
              <a:rPr lang="el-GR" u="sng" dirty="0" err="1" smtClean="0"/>
              <a:t>γκριζόφαιη</a:t>
            </a:r>
            <a:r>
              <a:rPr lang="el-GR" u="sng" dirty="0" smtClean="0"/>
              <a:t>, με μεγάλη αύξηση του μήκους της, ώστε να μοιάζει τελικά με το κέρας. </a:t>
            </a:r>
            <a:r>
              <a:rPr lang="el-GR" dirty="0" smtClean="0"/>
              <a:t>Επίσης παρουσιάζει  στρέβλωση προς την κατεύθυνση των δακτύλων).</a:t>
            </a:r>
          </a:p>
          <a:p>
            <a:pPr>
              <a:buNone/>
            </a:pPr>
            <a:r>
              <a:rPr lang="el-GR" dirty="0" smtClean="0"/>
              <a:t>     Ως αιτιολογικοί παράγοντες αναφέρονται οι συνεχείς τραυματισμοί από ακατάλληλα υποδήματα..</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69</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bioximikos.gr/images/blog/skin-cross-sec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ημερομηνίας"/>
          <p:cNvSpPr>
            <a:spLocks noGrp="1"/>
          </p:cNvSpPr>
          <p:nvPr>
            <p:ph type="dt" sz="half" idx="10"/>
          </p:nvPr>
        </p:nvSpPr>
        <p:spPr/>
        <p:txBody>
          <a:bodyPr/>
          <a:lstStyle/>
          <a:p>
            <a:fld id="{3B2B2476-B8C3-464C-8DB6-5A71B4F8B986}" type="datetime1">
              <a:rPr lang="el-GR" smtClean="0"/>
              <a:pPr/>
              <a:t>6/12/2014</a:t>
            </a:fld>
            <a:endParaRPr lang="el-GR"/>
          </a:p>
        </p:txBody>
      </p:sp>
      <p:sp>
        <p:nvSpPr>
          <p:cNvPr id="5" name="4 - Θέση αριθμού διαφάνειας"/>
          <p:cNvSpPr>
            <a:spLocks noGrp="1"/>
          </p:cNvSpPr>
          <p:nvPr>
            <p:ph type="sldNum" sz="quarter" idx="12"/>
          </p:nvPr>
        </p:nvSpPr>
        <p:spPr/>
        <p:txBody>
          <a:bodyPr/>
          <a:lstStyle/>
          <a:p>
            <a:fld id="{E4D9FCAE-42D1-4E40-8D2D-229BA24A834B}" type="slidenum">
              <a:rPr lang="el-GR" smtClean="0"/>
              <a:pPr/>
              <a:t>7</a:t>
            </a:fld>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a:solidFill>
            <a:schemeClr val="accent6"/>
          </a:solidFill>
        </p:spPr>
        <p:txBody>
          <a:bodyPr>
            <a:normAutofit/>
          </a:bodyPr>
          <a:lstStyle/>
          <a:p>
            <a:r>
              <a:rPr lang="el-GR" sz="2800" b="1" i="1" dirty="0" err="1" smtClean="0">
                <a:solidFill>
                  <a:srgbClr val="FFFF00"/>
                </a:solidFill>
              </a:rPr>
              <a:t>Πληκτροδακτυλία</a:t>
            </a:r>
            <a:r>
              <a:rPr lang="el-GR" sz="2800" dirty="0" smtClean="0">
                <a:solidFill>
                  <a:srgbClr val="FFFF00"/>
                </a:solidFill>
              </a:rPr>
              <a:t> </a:t>
            </a:r>
            <a:r>
              <a:rPr lang="el-GR" sz="2800" b="1" dirty="0" smtClean="0"/>
              <a:t>-</a:t>
            </a:r>
            <a:r>
              <a:rPr lang="el-GR" sz="2800" dirty="0" smtClean="0"/>
              <a:t> </a:t>
            </a:r>
            <a:r>
              <a:rPr lang="el-GR" sz="2800" b="1" i="1" dirty="0" smtClean="0"/>
              <a:t>''Ιπποκράτειοι όνυχες</a:t>
            </a:r>
            <a:endParaRPr lang="el-GR" sz="2800" dirty="0"/>
          </a:p>
        </p:txBody>
      </p:sp>
      <p:sp>
        <p:nvSpPr>
          <p:cNvPr id="3" name="2 - Θέση περιεχομένου"/>
          <p:cNvSpPr>
            <a:spLocks noGrp="1"/>
          </p:cNvSpPr>
          <p:nvPr>
            <p:ph idx="1"/>
          </p:nvPr>
        </p:nvSpPr>
        <p:spPr>
          <a:xfrm>
            <a:off x="0" y="836712"/>
            <a:ext cx="9144000" cy="6021288"/>
          </a:xfrm>
          <a:solidFill>
            <a:schemeClr val="accent4"/>
          </a:solidFill>
        </p:spPr>
        <p:txBody>
          <a:bodyPr>
            <a:normAutofit/>
          </a:bodyPr>
          <a:lstStyle/>
          <a:p>
            <a:r>
              <a:rPr lang="el-GR" dirty="0" smtClean="0"/>
              <a:t>αυξάνεται το μέγεθος, το εύρος της ονυχαίας πλάκας, κατά μήκος και πλάτος.  Επίσης παρατηρείται  αύξηση της ονυχαίας πλάκας, σχήμα  "γυαλιού του ρολογιού". </a:t>
            </a:r>
          </a:p>
          <a:p>
            <a:pPr>
              <a:buNone/>
            </a:pPr>
            <a:r>
              <a:rPr lang="el-GR" dirty="0" smtClean="0"/>
              <a:t> Τα αίτια είναι ιδιοπαθή, κληρονομικά ή επίκτητα όπως παθήσεις των πνευμόνων (φυματίωση) κ.ά., νόσοι καρδιάς, εντέρου, ήπατος, αίματος κ.α.</a:t>
            </a:r>
          </a:p>
          <a:p>
            <a:pPr>
              <a:buNone/>
            </a:pP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dirty="0" smtClean="0"/>
              <a:t>Αναστασιάδη </a:t>
            </a:r>
            <a:r>
              <a:rPr lang="el-GR" dirty="0" err="1" smtClean="0"/>
              <a:t>Ντότσικα</a:t>
            </a:r>
            <a:r>
              <a:rPr lang="el-GR" dirty="0" smtClean="0"/>
              <a:t> Ιωάννα Μ.Δ.Ε.</a:t>
            </a:r>
            <a:endParaRPr lang="el-GR" dirty="0"/>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70</a:t>
            </a:fld>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a:solidFill>
            <a:schemeClr val="accent6"/>
          </a:solidFill>
        </p:spPr>
        <p:txBody>
          <a:bodyPr>
            <a:normAutofit/>
          </a:bodyPr>
          <a:lstStyle/>
          <a:p>
            <a:r>
              <a:rPr lang="el-GR" sz="3200" b="1" i="1" dirty="0" err="1" smtClean="0">
                <a:solidFill>
                  <a:srgbClr val="FFFF00"/>
                </a:solidFill>
              </a:rPr>
              <a:t>Κοιλονυχία</a:t>
            </a:r>
            <a:r>
              <a:rPr lang="el-GR" sz="3200" i="1" dirty="0" smtClean="0"/>
              <a:t>:</a:t>
            </a:r>
            <a:endParaRPr lang="el-GR" sz="3200" dirty="0"/>
          </a:p>
        </p:txBody>
      </p:sp>
      <p:sp>
        <p:nvSpPr>
          <p:cNvPr id="3" name="2 - Θέση περιεχομένου"/>
          <p:cNvSpPr>
            <a:spLocks noGrp="1"/>
          </p:cNvSpPr>
          <p:nvPr>
            <p:ph idx="1"/>
          </p:nvPr>
        </p:nvSpPr>
        <p:spPr>
          <a:xfrm>
            <a:off x="0" y="692696"/>
            <a:ext cx="9144000" cy="6165304"/>
          </a:xfrm>
          <a:solidFill>
            <a:schemeClr val="accent4"/>
          </a:solidFill>
        </p:spPr>
        <p:txBody>
          <a:bodyPr>
            <a:normAutofit/>
          </a:bodyPr>
          <a:lstStyle/>
          <a:p>
            <a:r>
              <a:rPr lang="el-GR" dirty="0" smtClean="0"/>
              <a:t>Σε αυτή τ</a:t>
            </a:r>
            <a:r>
              <a:rPr lang="el-GR" u="sng" dirty="0" smtClean="0"/>
              <a:t>η δυστροφία της ονυχαίας πλάκας τα πλάγια και το ελεύθερο άκρο της είναι ελαφρά υπερυψωμένα και μοιάζει με κουτάλι. </a:t>
            </a:r>
            <a:r>
              <a:rPr lang="el-GR" dirty="0" smtClean="0"/>
              <a:t>Παρατηρείται σε πολλές παθολογικές καταστάσεις, όπως αναιμία και παθήσεις του </a:t>
            </a:r>
            <a:r>
              <a:rPr lang="el-GR" dirty="0" err="1" smtClean="0"/>
              <a:t>θυροειδούς</a:t>
            </a:r>
            <a:r>
              <a:rPr lang="el-GR" dirty="0" smtClean="0"/>
              <a:t>, σε δερματικές παθήσεις, ως επαγγελματική διαταραχή (εργαζόμενοι σε πετρελαιοειδή), ενώ κάποιου βαθμού </a:t>
            </a:r>
            <a:r>
              <a:rPr lang="el-GR" dirty="0" err="1" smtClean="0"/>
              <a:t>κοιλονυχία</a:t>
            </a:r>
            <a:r>
              <a:rPr lang="el-GR" dirty="0" smtClean="0"/>
              <a:t> είναι φυσιολογική στα μωρά και στα μικρά παιδιά.</a:t>
            </a: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71</a:t>
            </a:fld>
            <a:endParaRPr 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a:solidFill>
            <a:schemeClr val="accent6"/>
          </a:solidFill>
        </p:spPr>
        <p:txBody>
          <a:bodyPr>
            <a:normAutofit/>
          </a:bodyPr>
          <a:lstStyle/>
          <a:p>
            <a:r>
              <a:rPr lang="el-GR" sz="2800" i="1" dirty="0" smtClean="0"/>
              <a:t>Αλλοιώσεις της επιφάνειας των ονύχων</a:t>
            </a:r>
            <a:endParaRPr lang="el-GR" sz="2800" dirty="0"/>
          </a:p>
        </p:txBody>
      </p:sp>
      <p:sp>
        <p:nvSpPr>
          <p:cNvPr id="3" name="2 - Θέση περιεχομένου"/>
          <p:cNvSpPr>
            <a:spLocks noGrp="1"/>
          </p:cNvSpPr>
          <p:nvPr>
            <p:ph idx="1"/>
          </p:nvPr>
        </p:nvSpPr>
        <p:spPr>
          <a:xfrm>
            <a:off x="0" y="764704"/>
            <a:ext cx="9144000" cy="6093296"/>
          </a:xfrm>
          <a:solidFill>
            <a:schemeClr val="accent4"/>
          </a:solidFill>
        </p:spPr>
        <p:txBody>
          <a:bodyPr>
            <a:normAutofit fontScale="77500" lnSpcReduction="20000"/>
          </a:bodyPr>
          <a:lstStyle/>
          <a:p>
            <a:r>
              <a:rPr lang="el-GR" b="1" i="1" dirty="0" smtClean="0">
                <a:solidFill>
                  <a:srgbClr val="FFFF00"/>
                </a:solidFill>
              </a:rPr>
              <a:t>Αύλακες του </a:t>
            </a:r>
            <a:r>
              <a:rPr lang="el-GR" b="1" i="1" dirty="0" err="1" smtClean="0">
                <a:solidFill>
                  <a:srgbClr val="FFFF00"/>
                </a:solidFill>
              </a:rPr>
              <a:t>Beau</a:t>
            </a:r>
            <a:r>
              <a:rPr lang="el-GR" i="1" dirty="0" smtClean="0"/>
              <a:t>: </a:t>
            </a:r>
            <a:r>
              <a:rPr lang="el-GR" dirty="0" smtClean="0"/>
              <a:t>αποτελούν </a:t>
            </a:r>
            <a:r>
              <a:rPr lang="el-GR" u="sng" dirty="0" smtClean="0"/>
              <a:t>εγκάρσιες αύλακες, ελαφρά κυρτές προς το ελεύθερο άκρο, διαφόρου βάθους.  Εμφανίζονται κυρίως στους όνυχες των χειρών. </a:t>
            </a:r>
            <a:r>
              <a:rPr lang="el-GR" dirty="0" smtClean="0"/>
              <a:t>Πρόκειται ουσιαστικά για τη δημιουργία μιας τοπικά λεπτότερης ονυχαίας πλάκας, η οποία οφείλεται σε πρόσκαιρη αναστολή της φυσιολογικής ανάπτυξης του όνυχα, εξαιτίας βλάβης της μήτρας. Όταν εμφανίζεται  υποδηλώνει τοπική διαταραχή (παρωνυχίες, τραυματισμός ή εγκαύματα στα χέρια), ενώ η εμφάνιση σε όλους τους όνυχες, υποδηλώνει συστηματική νόσος ( </a:t>
            </a:r>
            <a:r>
              <a:rPr lang="el-GR" dirty="0" err="1" smtClean="0"/>
              <a:t>βαρειά</a:t>
            </a:r>
            <a:r>
              <a:rPr lang="el-GR" dirty="0" smtClean="0"/>
              <a:t> νοσήματα με υψηλό πυρετό, </a:t>
            </a:r>
            <a:r>
              <a:rPr lang="el-GR" dirty="0" err="1" smtClean="0"/>
              <a:t>ερυθροερμία</a:t>
            </a:r>
            <a:r>
              <a:rPr lang="el-GR" dirty="0" smtClean="0"/>
              <a:t>, εργώδης τοκετός)</a:t>
            </a:r>
          </a:p>
          <a:p>
            <a:r>
              <a:rPr lang="el-GR" b="1" i="1" dirty="0" smtClean="0">
                <a:solidFill>
                  <a:srgbClr val="FFFF00"/>
                </a:solidFill>
              </a:rPr>
              <a:t>Επιμήκεις αύλακες</a:t>
            </a:r>
            <a:r>
              <a:rPr lang="el-GR" i="1" dirty="0" smtClean="0"/>
              <a:t>: ε</a:t>
            </a:r>
            <a:r>
              <a:rPr lang="el-GR" dirty="0" smtClean="0"/>
              <a:t>ίναι συνήθως μονήρεις και εμφανίζονται εξαιτίας βλαβών στην περιοχή της μήτρας. (τραυματισμοί, </a:t>
            </a:r>
            <a:r>
              <a:rPr lang="el-GR" dirty="0" err="1" smtClean="0"/>
              <a:t>μυξοειδείς</a:t>
            </a:r>
            <a:r>
              <a:rPr lang="el-GR" dirty="0" smtClean="0"/>
              <a:t> κύστεις, όγκοι κ.α.).</a:t>
            </a:r>
          </a:p>
          <a:p>
            <a:r>
              <a:rPr lang="el-GR" b="1" i="1" dirty="0" err="1" smtClean="0">
                <a:solidFill>
                  <a:srgbClr val="FFFF00"/>
                </a:solidFill>
              </a:rPr>
              <a:t>Ονυχόρρηξη</a:t>
            </a:r>
            <a:r>
              <a:rPr lang="el-GR" dirty="0" smtClean="0">
                <a:solidFill>
                  <a:srgbClr val="FFFF00"/>
                </a:solidFill>
              </a:rPr>
              <a:t> </a:t>
            </a:r>
            <a:r>
              <a:rPr lang="el-GR" b="1" dirty="0" smtClean="0">
                <a:solidFill>
                  <a:srgbClr val="FFFF00"/>
                </a:solidFill>
              </a:rPr>
              <a:t>-</a:t>
            </a:r>
            <a:r>
              <a:rPr lang="el-GR" dirty="0" smtClean="0">
                <a:solidFill>
                  <a:srgbClr val="FFFF00"/>
                </a:solidFill>
              </a:rPr>
              <a:t>ή </a:t>
            </a:r>
            <a:r>
              <a:rPr lang="el-GR" b="1" i="1" dirty="0" smtClean="0">
                <a:solidFill>
                  <a:srgbClr val="FFFF00"/>
                </a:solidFill>
              </a:rPr>
              <a:t>Επιμήκης γραμμώσεις</a:t>
            </a:r>
            <a:r>
              <a:rPr lang="el-GR" i="1" dirty="0" smtClean="0"/>
              <a:t>: </a:t>
            </a:r>
            <a:r>
              <a:rPr lang="el-GR" dirty="0" smtClean="0"/>
              <a:t>είναι </a:t>
            </a:r>
            <a:r>
              <a:rPr lang="el-GR" u="sng" dirty="0" smtClean="0"/>
              <a:t>η </a:t>
            </a:r>
            <a:r>
              <a:rPr lang="el-GR" u="sng" dirty="0" err="1" smtClean="0"/>
              <a:t>εκσήμανση</a:t>
            </a:r>
            <a:r>
              <a:rPr lang="el-GR" u="sng" dirty="0" smtClean="0"/>
              <a:t> των </a:t>
            </a:r>
            <a:r>
              <a:rPr lang="el-GR" u="sng" dirty="0" err="1" smtClean="0"/>
              <a:t>επιμήκων</a:t>
            </a:r>
            <a:r>
              <a:rPr lang="el-GR" u="sng" dirty="0" smtClean="0"/>
              <a:t> ακρολοφιών και αυλακώσεων της </a:t>
            </a:r>
            <a:r>
              <a:rPr lang="el-GR" u="sng" dirty="0" err="1" smtClean="0"/>
              <a:t>ονυχιαίας</a:t>
            </a:r>
            <a:r>
              <a:rPr lang="el-GR" u="sng" dirty="0" smtClean="0"/>
              <a:t> πλάκας, που φυσιολογικά διακρίνονται δύσκολα</a:t>
            </a:r>
            <a:r>
              <a:rPr lang="el-GR" dirty="0" smtClean="0"/>
              <a:t>. Στους ηλικιωμένους  εμφανίζεται  ως φυσιολογικό φαινόμενο, (δερματικά και γενικά νοσήματα, μικροτραυματισμοί.</a:t>
            </a:r>
          </a:p>
          <a:p>
            <a:pPr>
              <a:buNone/>
            </a:pP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dirty="0" smtClean="0"/>
              <a:t>Αναστασιάδη </a:t>
            </a:r>
            <a:r>
              <a:rPr lang="el-GR" dirty="0" err="1" smtClean="0"/>
              <a:t>Ντότσικα</a:t>
            </a:r>
            <a:r>
              <a:rPr lang="el-GR" dirty="0" smtClean="0"/>
              <a:t> Ιωάννα Μ.Δ.Ε.</a:t>
            </a:r>
            <a:endParaRPr lang="el-GR" dirty="0"/>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72</a:t>
            </a:fld>
            <a:endParaRPr lang="el-G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chemeClr val="accent6"/>
          </a:solidFill>
        </p:spPr>
        <p:txBody>
          <a:bodyPr>
            <a:normAutofit/>
          </a:bodyPr>
          <a:lstStyle/>
          <a:p>
            <a:r>
              <a:rPr lang="el-GR" sz="2400" i="1" dirty="0" smtClean="0"/>
              <a:t>Αλλοιώσεις της επιφάνειας των ονύχων</a:t>
            </a:r>
            <a:endParaRPr lang="el-GR" sz="2400" dirty="0"/>
          </a:p>
        </p:txBody>
      </p:sp>
      <p:sp>
        <p:nvSpPr>
          <p:cNvPr id="3" name="2 - Θέση περιεχομένου"/>
          <p:cNvSpPr>
            <a:spLocks noGrp="1"/>
          </p:cNvSpPr>
          <p:nvPr>
            <p:ph idx="1"/>
          </p:nvPr>
        </p:nvSpPr>
        <p:spPr>
          <a:xfrm>
            <a:off x="0" y="692696"/>
            <a:ext cx="9144000" cy="6165304"/>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r>
              <a:rPr lang="el-GR" b="1" i="1" dirty="0" err="1" smtClean="0">
                <a:solidFill>
                  <a:srgbClr val="FFFF00"/>
                </a:solidFill>
              </a:rPr>
              <a:t>Ονυχόσχαση</a:t>
            </a:r>
            <a:r>
              <a:rPr lang="el-GR" b="1" i="1" dirty="0" smtClean="0">
                <a:solidFill>
                  <a:srgbClr val="FFFF00"/>
                </a:solidFill>
              </a:rPr>
              <a:t>: </a:t>
            </a:r>
            <a:r>
              <a:rPr lang="el-GR" b="1" i="1" dirty="0" smtClean="0">
                <a:solidFill>
                  <a:schemeClr val="tx1"/>
                </a:solidFill>
              </a:rPr>
              <a:t>είναι η ευθραυστότητα </a:t>
            </a:r>
            <a:r>
              <a:rPr lang="el-GR" i="1" dirty="0" smtClean="0"/>
              <a:t>του ελεύθερου άκρου του όνυχα και είναι  </a:t>
            </a:r>
            <a:r>
              <a:rPr lang="el-GR" dirty="0" smtClean="0"/>
              <a:t>συχνή. </a:t>
            </a:r>
            <a:r>
              <a:rPr lang="el-GR" u="sng" dirty="0" smtClean="0"/>
              <a:t>Παρατηρείται εγκάρσιος, </a:t>
            </a:r>
            <a:r>
              <a:rPr lang="el-GR" u="sng" dirty="0" err="1" smtClean="0"/>
              <a:t>φυλλώδειςς</a:t>
            </a:r>
            <a:r>
              <a:rPr lang="el-GR" u="sng" dirty="0" smtClean="0"/>
              <a:t> διαχωρισμός "ξεφλούδισμα" των </a:t>
            </a:r>
            <a:r>
              <a:rPr lang="el-GR" u="sng" dirty="0" err="1" smtClean="0"/>
              <a:t>κερατινοκυττάρων</a:t>
            </a:r>
            <a:r>
              <a:rPr lang="el-GR" u="sng" dirty="0" smtClean="0"/>
              <a:t> κυρίως του ελεύθερου άκρου της ονυχαίας πλάκας , </a:t>
            </a:r>
            <a:r>
              <a:rPr lang="el-GR" dirty="0" smtClean="0"/>
              <a:t>που προκαλεί  </a:t>
            </a:r>
            <a:r>
              <a:rPr lang="el-GR" u="sng" dirty="0" smtClean="0"/>
              <a:t>ευθραυστότητα  και σπάζει εύκολα.</a:t>
            </a:r>
            <a:r>
              <a:rPr lang="el-GR" dirty="0" smtClean="0"/>
              <a:t> Βασική αιτία  είναι η διαβροχή και οι χημικές ουσίες όπως  τα σαπούνια, απορρυπαντικά, γάντια. </a:t>
            </a:r>
            <a:r>
              <a:rPr lang="el-GR" dirty="0" err="1" smtClean="0"/>
              <a:t>Tο</a:t>
            </a:r>
            <a:r>
              <a:rPr lang="el-GR" dirty="0" smtClean="0"/>
              <a:t> ασβέστιο δεν παίζει κάποιο ρόλο στη σκληρότητα της ονυχαίας πλάκας.</a:t>
            </a:r>
          </a:p>
          <a:p>
            <a:r>
              <a:rPr lang="el-GR" b="1" i="1" dirty="0" err="1" smtClean="0">
                <a:solidFill>
                  <a:srgbClr val="FFFF00"/>
                </a:solidFill>
              </a:rPr>
              <a:t>Τραχυωνυχία</a:t>
            </a:r>
            <a:r>
              <a:rPr lang="el-GR" i="1" dirty="0" smtClean="0"/>
              <a:t>:</a:t>
            </a:r>
            <a:r>
              <a:rPr lang="el-GR" dirty="0" smtClean="0"/>
              <a:t> είναι </a:t>
            </a:r>
            <a:r>
              <a:rPr lang="el-GR" u="sng" dirty="0" smtClean="0"/>
              <a:t>αλλοιώσεις της ονυχαίας πλάκας, χαρακτηρίζονται από </a:t>
            </a:r>
            <a:r>
              <a:rPr lang="el-GR" u="sng" dirty="0" err="1" smtClean="0"/>
              <a:t>βοθρία</a:t>
            </a:r>
            <a:r>
              <a:rPr lang="el-GR" u="sng" dirty="0" smtClean="0"/>
              <a:t>, επιμήκεις γραμμώσεις, </a:t>
            </a:r>
            <a:r>
              <a:rPr lang="el-GR" u="sng" dirty="0" err="1" smtClean="0"/>
              <a:t>ονυχόσχαση</a:t>
            </a:r>
            <a:r>
              <a:rPr lang="el-GR" u="sng" dirty="0" smtClean="0"/>
              <a:t>, λέπτυνση, με συνέπεια η ονυχαία πλάκα να γίνεται ανώμαλη, αδιαφανή, εύθρυπτη σαν να έχει τριφτεί με γυαλόχαρτο.</a:t>
            </a:r>
            <a:r>
              <a:rPr lang="el-GR" dirty="0" smtClean="0"/>
              <a:t> Συνοδεύει κυρίως δερματικές ασθένειες.</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a:xfrm>
            <a:off x="6553200" y="6309320"/>
            <a:ext cx="2133600" cy="412155"/>
          </a:xfrm>
        </p:spPr>
        <p:txBody>
          <a:bodyPr/>
          <a:lstStyle/>
          <a:p>
            <a:fld id="{E4D9FCAE-42D1-4E40-8D2D-229BA24A834B}" type="slidenum">
              <a:rPr lang="el-GR" smtClean="0"/>
              <a:pPr/>
              <a:t>73</a:t>
            </a:fld>
            <a:endParaRPr lang="el-G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a:solidFill>
            <a:schemeClr val="accent6"/>
          </a:solidFill>
        </p:spPr>
        <p:txBody>
          <a:bodyPr>
            <a:normAutofit/>
          </a:bodyPr>
          <a:lstStyle/>
          <a:p>
            <a:r>
              <a:rPr lang="el-GR" sz="2800" i="1" dirty="0" smtClean="0"/>
              <a:t>Αλλοιώσεις της επιφάνειας των ονύχων</a:t>
            </a:r>
            <a:endParaRPr lang="el-GR" sz="2800" dirty="0"/>
          </a:p>
        </p:txBody>
      </p:sp>
      <p:sp>
        <p:nvSpPr>
          <p:cNvPr id="3" name="2 - Θέση περιεχομένου"/>
          <p:cNvSpPr>
            <a:spLocks noGrp="1"/>
          </p:cNvSpPr>
          <p:nvPr>
            <p:ph idx="1"/>
          </p:nvPr>
        </p:nvSpPr>
        <p:spPr>
          <a:xfrm>
            <a:off x="0" y="1052736"/>
            <a:ext cx="9144000" cy="5805264"/>
          </a:xfrm>
          <a:solidFill>
            <a:schemeClr val="accent4"/>
          </a:solidFill>
        </p:spPr>
        <p:txBody>
          <a:bodyPr>
            <a:normAutofit fontScale="85000" lnSpcReduction="10000"/>
          </a:bodyPr>
          <a:lstStyle/>
          <a:p>
            <a:r>
              <a:rPr lang="el-GR" sz="3300" b="1" i="1" dirty="0" err="1" smtClean="0">
                <a:solidFill>
                  <a:srgbClr val="FFFF00"/>
                </a:solidFill>
              </a:rPr>
              <a:t>Βοθρία</a:t>
            </a:r>
            <a:r>
              <a:rPr lang="el-GR" sz="3300" i="1" dirty="0" smtClean="0"/>
              <a:t>: </a:t>
            </a:r>
            <a:r>
              <a:rPr lang="el-GR" sz="3300" dirty="0" smtClean="0"/>
              <a:t>προκαλούνται από παθήσεις που προσβάλλουν τη μήτρα ή την κεντρική πτυχή του όνυχα και δημιουργούν στην επιφάνεια της </a:t>
            </a:r>
            <a:r>
              <a:rPr lang="el-GR" sz="3300" dirty="0" err="1" smtClean="0"/>
              <a:t>ονυχιαίας</a:t>
            </a:r>
            <a:r>
              <a:rPr lang="el-GR" sz="3300" dirty="0" smtClean="0"/>
              <a:t> πλάκας "στήλες" </a:t>
            </a:r>
            <a:r>
              <a:rPr lang="el-GR" sz="3300" dirty="0" err="1" smtClean="0"/>
              <a:t>παρα</a:t>
            </a:r>
            <a:r>
              <a:rPr lang="el-GR" sz="3300" dirty="0" smtClean="0"/>
              <a:t>-</a:t>
            </a:r>
            <a:r>
              <a:rPr lang="el-GR" sz="3300" dirty="0" err="1" smtClean="0"/>
              <a:t>κερατωσικών</a:t>
            </a:r>
            <a:r>
              <a:rPr lang="el-GR" sz="3300" dirty="0" smtClean="0"/>
              <a:t> </a:t>
            </a:r>
            <a:r>
              <a:rPr lang="el-GR" sz="3300" dirty="0" err="1" smtClean="0"/>
              <a:t>κερατινο</a:t>
            </a:r>
            <a:r>
              <a:rPr lang="el-GR" sz="3300" dirty="0" smtClean="0"/>
              <a:t>-κυττάρων, τα οποία εύκολα πέφτουν.</a:t>
            </a:r>
            <a:r>
              <a:rPr lang="el-GR" sz="3600" dirty="0" smtClean="0"/>
              <a:t> Είναι είτε ιδιοπαθής είτε οφείλονται σε δερματικά νοσήματα όπως η ψωρίαση.</a:t>
            </a:r>
            <a:endParaRPr lang="el-GR" sz="3300" dirty="0" smtClean="0"/>
          </a:p>
          <a:p>
            <a:r>
              <a:rPr lang="el-GR" sz="3300" b="1" i="1" dirty="0" smtClean="0">
                <a:solidFill>
                  <a:srgbClr val="FFFF00"/>
                </a:solidFill>
              </a:rPr>
              <a:t>Μέση αυλακωτή δυστροφία</a:t>
            </a:r>
            <a:r>
              <a:rPr lang="el-GR" sz="3300" i="1" dirty="0" smtClean="0"/>
              <a:t>:</a:t>
            </a:r>
            <a:r>
              <a:rPr lang="el-GR" sz="3300" dirty="0" smtClean="0"/>
              <a:t> </a:t>
            </a:r>
            <a:r>
              <a:rPr lang="el-GR" sz="3300" u="sng" dirty="0" smtClean="0"/>
              <a:t>χαρακτηρίζεται από επιμήκη αυλακωτή ρωγμή, από τη μήτρα μέχρι το ελεύθερο άκρο, συνήθως στη μέση της ονυχαίας πλάκας. </a:t>
            </a:r>
            <a:r>
              <a:rPr lang="el-GR" sz="3300" dirty="0" smtClean="0"/>
              <a:t>Συχνά είναι συμμετρική και αφορά κυρίως τους αντίχειρες.</a:t>
            </a:r>
            <a:r>
              <a:rPr lang="el-GR" dirty="0" smtClean="0"/>
              <a:t> Μπορεί να είναι ιδιοπαθής, κληρονομική ή να οφείλεται σε τραυματισμό.</a:t>
            </a:r>
            <a:endParaRPr lang="el-GR" sz="3300" dirty="0" smtClean="0"/>
          </a:p>
          <a:p>
            <a:r>
              <a:rPr lang="el-GR" dirty="0" smtClean="0"/>
              <a:t/>
            </a:r>
            <a:br>
              <a:rPr lang="el-GR" dirty="0" smtClean="0"/>
            </a:b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74</a:t>
            </a:fld>
            <a:endParaRPr lang="el-G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a:solidFill>
            <a:schemeClr val="accent6"/>
          </a:solidFill>
        </p:spPr>
        <p:txBody>
          <a:bodyPr>
            <a:normAutofit fontScale="90000"/>
          </a:bodyPr>
          <a:lstStyle/>
          <a:p>
            <a:r>
              <a:rPr lang="el-GR" sz="3100" i="1" dirty="0" smtClean="0">
                <a:solidFill>
                  <a:schemeClr val="bg1"/>
                </a:solidFill>
              </a:rPr>
              <a:t/>
            </a:r>
            <a:br>
              <a:rPr lang="el-GR" sz="3100" i="1" dirty="0" smtClean="0">
                <a:solidFill>
                  <a:schemeClr val="bg1"/>
                </a:solidFill>
              </a:rPr>
            </a:br>
            <a:r>
              <a:rPr lang="el-GR" sz="3100" i="1" dirty="0" smtClean="0"/>
              <a:t>Διαταραχές της </a:t>
            </a:r>
            <a:r>
              <a:rPr lang="el-GR" sz="3100" i="1" dirty="0" err="1" smtClean="0"/>
              <a:t>ονυχιαίας</a:t>
            </a:r>
            <a:r>
              <a:rPr lang="el-GR" sz="3100" i="1" dirty="0" smtClean="0"/>
              <a:t> πλάκας σε σχέση με τη σύνδεσή της με το μαλακά μόρια</a:t>
            </a:r>
            <a:r>
              <a:rPr lang="el-GR" dirty="0" smtClean="0"/>
              <a:t/>
            </a:r>
            <a:br>
              <a:rPr lang="el-GR" dirty="0" smtClean="0"/>
            </a:br>
            <a:endParaRPr lang="el-GR" dirty="0"/>
          </a:p>
        </p:txBody>
      </p:sp>
      <p:sp>
        <p:nvSpPr>
          <p:cNvPr id="3" name="2 - Θέση περιεχομένου"/>
          <p:cNvSpPr>
            <a:spLocks noGrp="1"/>
          </p:cNvSpPr>
          <p:nvPr>
            <p:ph idx="1"/>
          </p:nvPr>
        </p:nvSpPr>
        <p:spPr>
          <a:xfrm>
            <a:off x="0" y="764704"/>
            <a:ext cx="9144000" cy="6093296"/>
          </a:xfrm>
          <a:solidFill>
            <a:schemeClr val="accent4"/>
          </a:solidFill>
        </p:spPr>
        <p:txBody>
          <a:bodyPr>
            <a:normAutofit fontScale="70000" lnSpcReduction="20000"/>
          </a:bodyPr>
          <a:lstStyle/>
          <a:p>
            <a:r>
              <a:rPr lang="el-GR" b="1" i="1" dirty="0" smtClean="0">
                <a:solidFill>
                  <a:srgbClr val="FFFF00"/>
                </a:solidFill>
              </a:rPr>
              <a:t>Ονυχόλυση</a:t>
            </a:r>
            <a:r>
              <a:rPr lang="el-GR" dirty="0" smtClean="0">
                <a:solidFill>
                  <a:srgbClr val="FFFF00"/>
                </a:solidFill>
              </a:rPr>
              <a:t> </a:t>
            </a:r>
            <a:r>
              <a:rPr lang="el-GR" i="1" dirty="0" smtClean="0"/>
              <a:t>:</a:t>
            </a:r>
            <a:r>
              <a:rPr lang="el-GR" dirty="0" smtClean="0"/>
              <a:t>είναι </a:t>
            </a:r>
            <a:r>
              <a:rPr lang="el-GR" u="sng" dirty="0" smtClean="0"/>
              <a:t>η αποκόλληση της ονυχαίας πλάκας από την κοίτη του όνυχα. </a:t>
            </a:r>
            <a:r>
              <a:rPr lang="el-GR" dirty="0" smtClean="0"/>
              <a:t>Προκαλείται από τραυματισμοί, παρωνυχίες, διαβροχή, δερματικά και συστηματικά νοσήματα, φάρμακα, ηλιακή ακτινοβολία, </a:t>
            </a:r>
            <a:r>
              <a:rPr lang="el-GR" dirty="0" err="1" smtClean="0"/>
              <a:t>υπωνύχιοι</a:t>
            </a:r>
            <a:r>
              <a:rPr lang="el-GR" dirty="0" smtClean="0"/>
              <a:t> όγκοι, κ.ά. Η αποκόλληση αρχίζει συνήθως από το ελεύθερο άκρο ή τα πλάγια κι επεκτείνεται προς την περιοχή της μήτρας.</a:t>
            </a:r>
          </a:p>
          <a:p>
            <a:r>
              <a:rPr lang="el-GR" b="1" i="1" dirty="0" err="1" smtClean="0">
                <a:solidFill>
                  <a:srgbClr val="FFFF00"/>
                </a:solidFill>
              </a:rPr>
              <a:t>Ονυχομάδηση</a:t>
            </a:r>
            <a:r>
              <a:rPr lang="el-GR" dirty="0" smtClean="0">
                <a:solidFill>
                  <a:srgbClr val="FFFF00"/>
                </a:solidFill>
              </a:rPr>
              <a:t> </a:t>
            </a:r>
            <a:r>
              <a:rPr lang="el-GR" b="1" dirty="0" smtClean="0">
                <a:solidFill>
                  <a:srgbClr val="FFFF00"/>
                </a:solidFill>
              </a:rPr>
              <a:t>-</a:t>
            </a:r>
            <a:r>
              <a:rPr lang="el-GR" dirty="0" smtClean="0">
                <a:solidFill>
                  <a:srgbClr val="FFFF00"/>
                </a:solidFill>
              </a:rPr>
              <a:t> </a:t>
            </a:r>
            <a:r>
              <a:rPr lang="el-GR" b="1" i="1" dirty="0" smtClean="0">
                <a:solidFill>
                  <a:srgbClr val="FFFF00"/>
                </a:solidFill>
              </a:rPr>
              <a:t>Απόπτωση του όνυχα</a:t>
            </a:r>
            <a:r>
              <a:rPr lang="el-GR" i="1" dirty="0" smtClean="0"/>
              <a:t>:</a:t>
            </a:r>
            <a:r>
              <a:rPr lang="el-GR" dirty="0" smtClean="0"/>
              <a:t> λέγεται </a:t>
            </a:r>
            <a:r>
              <a:rPr lang="el-GR" u="sng" dirty="0" smtClean="0"/>
              <a:t>ο απότομος διαχωρισμός της ονυχαίας πλάκας από την κοίτη της, στην περιοχή της μήτρας. </a:t>
            </a:r>
            <a:r>
              <a:rPr lang="el-GR" dirty="0" smtClean="0"/>
              <a:t>Οφείλεται σε αναστολή της λειτουργίας ανάπτυξης της ονυχαίας πλάκας εξαιτίας συστηματικού ή τοπικού αιτίου. </a:t>
            </a:r>
          </a:p>
          <a:p>
            <a:r>
              <a:rPr lang="el-GR" dirty="0" smtClean="0"/>
              <a:t>Χημειοθεραπεία                                   Ιώσεις</a:t>
            </a:r>
          </a:p>
          <a:p>
            <a:r>
              <a:rPr lang="el-GR" dirty="0" smtClean="0"/>
              <a:t>Ακτινοθεραπεία                                    Συχνοί τραυματισμοί</a:t>
            </a:r>
          </a:p>
          <a:p>
            <a:r>
              <a:rPr lang="el-GR" dirty="0" smtClean="0"/>
              <a:t>Δερματοπάθειες                                   Κληρονομικότητα</a:t>
            </a:r>
          </a:p>
          <a:p>
            <a:r>
              <a:rPr lang="el-GR" b="1" i="1" dirty="0" err="1" smtClean="0">
                <a:solidFill>
                  <a:srgbClr val="FFFF00"/>
                </a:solidFill>
              </a:rPr>
              <a:t>Υπωνύχια</a:t>
            </a:r>
            <a:r>
              <a:rPr lang="el-GR" b="1" i="1" dirty="0" smtClean="0">
                <a:solidFill>
                  <a:srgbClr val="FFFF00"/>
                </a:solidFill>
              </a:rPr>
              <a:t> </a:t>
            </a:r>
            <a:r>
              <a:rPr lang="el-GR" b="1" i="1" dirty="0" err="1" smtClean="0">
                <a:solidFill>
                  <a:srgbClr val="FFFF00"/>
                </a:solidFill>
              </a:rPr>
              <a:t>υπερκεράτωση</a:t>
            </a:r>
            <a:r>
              <a:rPr lang="el-GR" dirty="0" smtClean="0"/>
              <a:t>: είναι </a:t>
            </a:r>
            <a:r>
              <a:rPr lang="el-GR" u="sng" dirty="0" smtClean="0"/>
              <a:t>η συσσώρευση κάτω από την ονυχαία πλάκα, κυρίως περιφερικά, μεγάλης ποσότητας </a:t>
            </a:r>
            <a:r>
              <a:rPr lang="el-GR" u="sng" dirty="0" err="1" smtClean="0"/>
              <a:t>κερατινοκυττάρων</a:t>
            </a:r>
            <a:r>
              <a:rPr lang="el-GR" u="sng" dirty="0" smtClean="0"/>
              <a:t>, τα οποία παράγονται από παθολογική δραστηριότητα της κοίτης και του </a:t>
            </a:r>
            <a:r>
              <a:rPr lang="el-GR" u="sng" dirty="0" err="1" smtClean="0"/>
              <a:t>υπωνυχίου</a:t>
            </a:r>
            <a:r>
              <a:rPr lang="el-GR" u="sng" dirty="0" smtClean="0"/>
              <a:t>. </a:t>
            </a:r>
            <a:r>
              <a:rPr lang="el-GR" dirty="0" smtClean="0"/>
              <a:t>Έχει ως συνέπεια την πάχυνση και την ανύψωση του ελεύθερου άκρου της ονυχαίας πλάκας.</a:t>
            </a:r>
          </a:p>
          <a:p>
            <a:r>
              <a:rPr lang="el-GR" b="1" i="1" dirty="0" smtClean="0">
                <a:solidFill>
                  <a:srgbClr val="FFFF00"/>
                </a:solidFill>
              </a:rPr>
              <a:t>Πτερύγιο</a:t>
            </a:r>
            <a:r>
              <a:rPr lang="el-GR" dirty="0" smtClean="0">
                <a:solidFill>
                  <a:srgbClr val="FFFF00"/>
                </a:solidFill>
              </a:rPr>
              <a:t> </a:t>
            </a:r>
            <a:r>
              <a:rPr lang="el-GR" i="1" dirty="0" smtClean="0"/>
              <a:t>είναι </a:t>
            </a:r>
            <a:r>
              <a:rPr lang="el-GR" u="sng" dirty="0" smtClean="0"/>
              <a:t>η αντικατάσταση της ονυχαίας πλάκας από το εγγύς </a:t>
            </a:r>
            <a:r>
              <a:rPr lang="el-GR" u="sng" dirty="0" err="1" smtClean="0"/>
              <a:t>επωνύχιο</a:t>
            </a:r>
            <a:r>
              <a:rPr lang="el-GR" u="sng" dirty="0" smtClean="0"/>
              <a:t>, το οποίο επεκτείνεται προς τα εμπρός και συμφύεται με την κοίτη του όνυχα</a:t>
            </a:r>
            <a:r>
              <a:rPr lang="el-GR" dirty="0" smtClean="0"/>
              <a:t> </a:t>
            </a:r>
            <a:r>
              <a:rPr lang="el-GR" i="1" u="sng" dirty="0" smtClean="0"/>
              <a:t>(ραχιαίο πτερύγιο).</a:t>
            </a:r>
            <a:endParaRPr lang="el-GR" dirty="0" smtClean="0"/>
          </a:p>
          <a:p>
            <a:pPr>
              <a:buNone/>
            </a:pP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75</a:t>
            </a:fld>
            <a:endParaRPr lang="el-G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34082"/>
          </a:xfrm>
          <a:solidFill>
            <a:schemeClr val="accent6"/>
          </a:solidFill>
        </p:spPr>
        <p:txBody>
          <a:bodyPr>
            <a:normAutofit/>
          </a:bodyPr>
          <a:lstStyle/>
          <a:p>
            <a:r>
              <a:rPr lang="el-GR" sz="2800" b="1" i="1" dirty="0" smtClean="0"/>
              <a:t>Αιμορραγίες της κοίτης του όνυχα:</a:t>
            </a:r>
            <a:endParaRPr lang="el-GR" sz="2800" dirty="0"/>
          </a:p>
        </p:txBody>
      </p:sp>
      <p:sp>
        <p:nvSpPr>
          <p:cNvPr id="3" name="2 - Θέση περιεχομένου"/>
          <p:cNvSpPr>
            <a:spLocks noGrp="1"/>
          </p:cNvSpPr>
          <p:nvPr>
            <p:ph idx="1"/>
          </p:nvPr>
        </p:nvSpPr>
        <p:spPr>
          <a:xfrm>
            <a:off x="0" y="692696"/>
            <a:ext cx="9144000" cy="6165304"/>
          </a:xfrm>
          <a:solidFill>
            <a:schemeClr val="accent4"/>
          </a:solidFill>
        </p:spPr>
        <p:txBody>
          <a:bodyPr>
            <a:normAutofit fontScale="85000" lnSpcReduction="10000"/>
          </a:bodyPr>
          <a:lstStyle/>
          <a:p>
            <a:r>
              <a:rPr lang="el-GR" sz="3100" i="1" dirty="0" smtClean="0"/>
              <a:t>α) </a:t>
            </a:r>
            <a:r>
              <a:rPr lang="el-GR" sz="3100" i="1" dirty="0" err="1" smtClean="0">
                <a:solidFill>
                  <a:srgbClr val="FFFF00"/>
                </a:solidFill>
              </a:rPr>
              <a:t>Σχισμοειδείς</a:t>
            </a:r>
            <a:r>
              <a:rPr lang="el-GR" sz="3100" i="1" dirty="0" smtClean="0">
                <a:solidFill>
                  <a:srgbClr val="FFFF00"/>
                </a:solidFill>
              </a:rPr>
              <a:t> αιμορραγίες</a:t>
            </a:r>
            <a:r>
              <a:rPr lang="el-GR" sz="3100" i="1" dirty="0" smtClean="0"/>
              <a:t>:</a:t>
            </a:r>
            <a:r>
              <a:rPr lang="el-GR" sz="3100" dirty="0" smtClean="0"/>
              <a:t> </a:t>
            </a:r>
            <a:r>
              <a:rPr lang="el-GR" sz="3100" i="1" u="sng" dirty="0" smtClean="0"/>
              <a:t>ε</a:t>
            </a:r>
            <a:r>
              <a:rPr lang="el-GR" sz="3100" u="sng" dirty="0" smtClean="0"/>
              <a:t>μφανίζονται ως λεπτές, επιμήκεις, </a:t>
            </a:r>
            <a:r>
              <a:rPr lang="el-GR" sz="3100" u="sng" dirty="0" err="1" smtClean="0"/>
              <a:t>ερυθρόφαιες</a:t>
            </a:r>
            <a:r>
              <a:rPr lang="el-GR" sz="3100" u="sng" dirty="0" smtClean="0"/>
              <a:t> γραμμές κάτω από την ονυχαία πλάκα.</a:t>
            </a:r>
            <a:endParaRPr lang="el-GR" sz="3100" dirty="0" smtClean="0"/>
          </a:p>
          <a:p>
            <a:r>
              <a:rPr lang="el-GR" sz="3100" i="1" dirty="0" smtClean="0"/>
              <a:t>β)</a:t>
            </a:r>
            <a:r>
              <a:rPr lang="el-GR" sz="3100" dirty="0" smtClean="0"/>
              <a:t> </a:t>
            </a:r>
            <a:r>
              <a:rPr lang="el-GR" sz="3100" i="1" dirty="0" err="1" smtClean="0">
                <a:solidFill>
                  <a:srgbClr val="FFFF00"/>
                </a:solidFill>
              </a:rPr>
              <a:t>Υπωνύχια</a:t>
            </a:r>
            <a:r>
              <a:rPr lang="el-GR" sz="3100" i="1" dirty="0" smtClean="0">
                <a:solidFill>
                  <a:srgbClr val="FFFF00"/>
                </a:solidFill>
              </a:rPr>
              <a:t> αιματώματα</a:t>
            </a:r>
            <a:r>
              <a:rPr lang="el-GR" sz="3100" i="1" dirty="0" smtClean="0"/>
              <a:t>: </a:t>
            </a:r>
            <a:r>
              <a:rPr lang="el-GR" sz="3100" u="sng" dirty="0" smtClean="0"/>
              <a:t>η αιμορραγία προκαλείται από ρήξη αγγείων της κοίτης και η ποσότητα του αίματος δημιουργεί κηλίδα </a:t>
            </a:r>
            <a:r>
              <a:rPr lang="el-GR" sz="3100" dirty="0" smtClean="0"/>
              <a:t>με χρώμα μελανό αρχικά, που στη συνέχεια με την πάροδο των ημερών, γίνεται </a:t>
            </a:r>
            <a:r>
              <a:rPr lang="el-GR" sz="3100" dirty="0" err="1" smtClean="0"/>
              <a:t>μελανόφαιο</a:t>
            </a:r>
            <a:r>
              <a:rPr lang="el-GR" sz="3100" dirty="0" smtClean="0"/>
              <a:t>, </a:t>
            </a:r>
            <a:r>
              <a:rPr lang="el-GR" sz="3100" dirty="0" err="1" smtClean="0"/>
              <a:t>πρασινόφαιο</a:t>
            </a:r>
            <a:r>
              <a:rPr lang="el-GR" sz="3100" dirty="0" smtClean="0"/>
              <a:t>, κιτρινοπράσινο, για να χαθεί τελικά.</a:t>
            </a:r>
          </a:p>
          <a:p>
            <a:r>
              <a:rPr lang="el-GR" sz="3100" b="1" i="1" dirty="0" err="1" smtClean="0">
                <a:solidFill>
                  <a:srgbClr val="FFFF00"/>
                </a:solidFill>
              </a:rPr>
              <a:t>Είσφρυση</a:t>
            </a:r>
            <a:r>
              <a:rPr lang="el-GR" sz="3100" b="1" i="1" dirty="0" smtClean="0">
                <a:solidFill>
                  <a:srgbClr val="FFFF00"/>
                </a:solidFill>
              </a:rPr>
              <a:t> όνυχα</a:t>
            </a:r>
            <a:r>
              <a:rPr lang="el-GR" sz="3100" dirty="0" smtClean="0">
                <a:solidFill>
                  <a:srgbClr val="FFFF00"/>
                </a:solidFill>
              </a:rPr>
              <a:t>: </a:t>
            </a:r>
            <a:r>
              <a:rPr lang="el-GR" sz="3100" dirty="0" smtClean="0"/>
              <a:t>είναι κατάσταση αρκετά συχνή που </a:t>
            </a:r>
            <a:r>
              <a:rPr lang="el-GR" sz="3100" u="sng" dirty="0" smtClean="0"/>
              <a:t>παρατηρείται συνήθως στους μεγάλους δακτύλους των ποδών. </a:t>
            </a:r>
            <a:r>
              <a:rPr lang="el-GR" sz="3100" dirty="0" smtClean="0"/>
              <a:t>Οι ελεύθερες άκρες της </a:t>
            </a:r>
            <a:r>
              <a:rPr lang="el-GR" sz="3100" dirty="0" err="1" smtClean="0"/>
              <a:t>ονυχιαίας</a:t>
            </a:r>
            <a:r>
              <a:rPr lang="el-GR" sz="3100" dirty="0" smtClean="0"/>
              <a:t> πλάκας εισδύουν στις αντίστοιχες </a:t>
            </a:r>
            <a:r>
              <a:rPr lang="el-GR" sz="3100" dirty="0" err="1" smtClean="0"/>
              <a:t>ονυχιαίες</a:t>
            </a:r>
            <a:r>
              <a:rPr lang="el-GR" sz="3100" dirty="0" smtClean="0"/>
              <a:t> αύλακες προκαλώντας φλεγμονή και πόνο. </a:t>
            </a:r>
            <a:r>
              <a:rPr lang="el-GR" sz="3100" u="sng" dirty="0" smtClean="0"/>
              <a:t>Οφείλεται σε </a:t>
            </a:r>
            <a:r>
              <a:rPr lang="el-GR" sz="3100" u="sng" dirty="0" err="1" smtClean="0"/>
              <a:t>υπερκυρτότητα</a:t>
            </a:r>
            <a:r>
              <a:rPr lang="el-GR" sz="3100" u="sng" dirty="0" smtClean="0"/>
              <a:t> της ονυχαίας πλάκας, κακή κοπή της, πίεση από στενά ή τραυματισμό από πολύ ευρύχωρα υποδήματα</a:t>
            </a:r>
            <a:r>
              <a:rPr lang="el-GR" sz="3100" dirty="0" smtClean="0"/>
              <a:t>, ενώ είναι σημαντικός ο ρόλος της υπερβολικής εφίδρωσης των ποδών, της </a:t>
            </a:r>
            <a:r>
              <a:rPr lang="el-GR" sz="3100" dirty="0" err="1" smtClean="0"/>
              <a:t>βλαισότητας</a:t>
            </a:r>
            <a:r>
              <a:rPr lang="el-GR" sz="3100" dirty="0" smtClean="0"/>
              <a:t> ή και του μεγάλου μήκους του δακτύλου.</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76</a:t>
            </a:fld>
            <a:endParaRPr lang="el-G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a:solidFill>
            <a:schemeClr val="accent6"/>
          </a:solidFill>
        </p:spPr>
        <p:txBody>
          <a:bodyPr>
            <a:normAutofit fontScale="90000"/>
          </a:bodyPr>
          <a:lstStyle/>
          <a:p>
            <a:r>
              <a:rPr lang="el-GR" sz="3100" i="1" dirty="0" smtClean="0">
                <a:solidFill>
                  <a:schemeClr val="bg1"/>
                </a:solidFill>
              </a:rPr>
              <a:t/>
            </a:r>
            <a:br>
              <a:rPr lang="el-GR" sz="3100" i="1" dirty="0" smtClean="0">
                <a:solidFill>
                  <a:schemeClr val="bg1"/>
                </a:solidFill>
              </a:rPr>
            </a:br>
            <a:r>
              <a:rPr lang="el-GR" sz="3100" i="1" dirty="0" smtClean="0"/>
              <a:t>Διαταραχές των ονύχων από ψυχολογικά αίτια</a:t>
            </a:r>
            <a:r>
              <a:rPr lang="el-GR" dirty="0" smtClean="0"/>
              <a:t/>
            </a:r>
            <a:br>
              <a:rPr lang="el-GR" dirty="0" smtClean="0"/>
            </a:br>
            <a:endParaRPr lang="el-GR" dirty="0"/>
          </a:p>
        </p:txBody>
      </p:sp>
      <p:sp>
        <p:nvSpPr>
          <p:cNvPr id="3" name="2 - Θέση περιεχομένου"/>
          <p:cNvSpPr>
            <a:spLocks noGrp="1"/>
          </p:cNvSpPr>
          <p:nvPr>
            <p:ph idx="1"/>
          </p:nvPr>
        </p:nvSpPr>
        <p:spPr>
          <a:xfrm>
            <a:off x="0" y="836712"/>
            <a:ext cx="9144000" cy="6021288"/>
          </a:xfrm>
          <a:solidFill>
            <a:schemeClr val="accent4"/>
          </a:solidFill>
        </p:spPr>
        <p:txBody>
          <a:bodyPr>
            <a:normAutofit lnSpcReduction="10000"/>
          </a:bodyPr>
          <a:lstStyle/>
          <a:p>
            <a:r>
              <a:rPr lang="el-GR" b="1" dirty="0" smtClean="0">
                <a:solidFill>
                  <a:srgbClr val="FFFF00"/>
                </a:solidFill>
              </a:rPr>
              <a:t>Ονυχοφαγία:</a:t>
            </a:r>
            <a:r>
              <a:rPr lang="el-GR" dirty="0" smtClean="0">
                <a:solidFill>
                  <a:srgbClr val="FFFF00"/>
                </a:solidFill>
              </a:rPr>
              <a:t> </a:t>
            </a:r>
            <a:r>
              <a:rPr lang="el-GR" u="sng" dirty="0" smtClean="0"/>
              <a:t>οι όνυχες εμφανίζονται κατεστραμμένοι κατά το ελεύθερο άκρο τους, το μήκος της </a:t>
            </a:r>
            <a:r>
              <a:rPr lang="el-GR" u="sng" dirty="0" err="1" smtClean="0"/>
              <a:t>ονυχιαίας</a:t>
            </a:r>
            <a:r>
              <a:rPr lang="el-GR" u="sng" dirty="0" smtClean="0"/>
              <a:t> πλάκας γίνεται πολύ μικρό, ενώ σε κάποιες περιπτώσεις και το </a:t>
            </a:r>
            <a:r>
              <a:rPr lang="el-GR" u="sng" dirty="0" err="1" smtClean="0"/>
              <a:t>επωνύχιο</a:t>
            </a:r>
            <a:r>
              <a:rPr lang="el-GR" u="sng" dirty="0" smtClean="0"/>
              <a:t> μπορεί να είναι ασυνεχές ή και να λείπει τελείως.</a:t>
            </a:r>
            <a:endParaRPr lang="el-GR" dirty="0" smtClean="0"/>
          </a:p>
          <a:p>
            <a:r>
              <a:rPr lang="el-GR" b="1" i="1" dirty="0" err="1" smtClean="0">
                <a:solidFill>
                  <a:srgbClr val="FFFF00"/>
                </a:solidFill>
              </a:rPr>
              <a:t>Ονυχo</a:t>
            </a:r>
            <a:r>
              <a:rPr lang="el-GR" b="1" i="1" dirty="0" smtClean="0">
                <a:solidFill>
                  <a:srgbClr val="FFFF00"/>
                </a:solidFill>
              </a:rPr>
              <a:t>-</a:t>
            </a:r>
            <a:r>
              <a:rPr lang="el-GR" b="1" i="1" dirty="0" err="1" smtClean="0">
                <a:solidFill>
                  <a:srgbClr val="FFFF00"/>
                </a:solidFill>
              </a:rPr>
              <a:t>τιλλoμανία</a:t>
            </a:r>
            <a:r>
              <a:rPr lang="el-GR" dirty="0" smtClean="0"/>
              <a:t>: </a:t>
            </a:r>
            <a:r>
              <a:rPr lang="el-GR" u="sng" dirty="0" smtClean="0"/>
              <a:t>είναι μια καταναγκαστική νεύρωση κατά την οποία οι ασθενείς </a:t>
            </a:r>
            <a:r>
              <a:rPr lang="el-GR" u="sng" dirty="0" err="1" smtClean="0"/>
              <a:t>αυτοτραυματίζουν</a:t>
            </a:r>
            <a:r>
              <a:rPr lang="el-GR" u="sng" dirty="0" smtClean="0"/>
              <a:t> συνεχώς τους όνυχές τους ή προσπαθούν να τους αποσπάσουν από την κοίτη το</a:t>
            </a:r>
            <a:r>
              <a:rPr lang="el-GR" dirty="0" smtClean="0"/>
              <a:t>υς. Αποτέλεσμα αυτής της νεύρωσης είναι μια ανώμαλη, </a:t>
            </a:r>
            <a:r>
              <a:rPr lang="el-GR" dirty="0" err="1" smtClean="0"/>
              <a:t>δύσμoρφη</a:t>
            </a:r>
            <a:r>
              <a:rPr lang="el-GR" dirty="0" smtClean="0"/>
              <a:t> ή ατροφική ονυχαία πλάκα κι ένα επίσης κατεστραμμένο </a:t>
            </a:r>
            <a:r>
              <a:rPr lang="el-GR" dirty="0" err="1" smtClean="0"/>
              <a:t>παρωνύχιο</a:t>
            </a:r>
            <a:r>
              <a:rPr lang="el-GR" dirty="0" smtClean="0"/>
              <a:t>.</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77</a:t>
            </a:fld>
            <a:endParaRPr lang="el-G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a:solidFill>
            <a:schemeClr val="accent6"/>
          </a:solidFill>
        </p:spPr>
        <p:txBody>
          <a:bodyPr>
            <a:normAutofit fontScale="90000"/>
          </a:bodyPr>
          <a:lstStyle/>
          <a:p>
            <a:r>
              <a:rPr lang="el-GR" sz="3200" i="1" dirty="0" smtClean="0"/>
              <a:t>Π</a:t>
            </a:r>
            <a:r>
              <a:rPr lang="en-US" sz="3200" i="1" dirty="0" smtClean="0"/>
              <a:t>a</a:t>
            </a:r>
            <a:r>
              <a:rPr lang="el-GR" sz="3200" i="1" dirty="0" err="1" smtClean="0"/>
              <a:t>ρωνυχί</a:t>
            </a:r>
            <a:r>
              <a:rPr lang="en-US" sz="3200" i="1" dirty="0" smtClean="0"/>
              <a:t>a (</a:t>
            </a:r>
            <a:r>
              <a:rPr lang="en-US" sz="3200" i="1" dirty="0" err="1" smtClean="0"/>
              <a:t>Paronychia</a:t>
            </a:r>
            <a:r>
              <a:rPr lang="en-US" sz="3200" i="1" dirty="0" smtClean="0"/>
              <a:t>)</a:t>
            </a:r>
            <a:r>
              <a:rPr lang="en-US" sz="3200" dirty="0" smtClean="0"/>
              <a:t/>
            </a:r>
            <a:br>
              <a:rPr lang="en-US" sz="3200" dirty="0" smtClean="0"/>
            </a:br>
            <a:endParaRPr lang="el-GR" sz="3200" dirty="0"/>
          </a:p>
        </p:txBody>
      </p:sp>
      <p:sp>
        <p:nvSpPr>
          <p:cNvPr id="3" name="2 - Θέση περιεχομένου"/>
          <p:cNvSpPr>
            <a:spLocks noGrp="1"/>
          </p:cNvSpPr>
          <p:nvPr>
            <p:ph idx="1"/>
          </p:nvPr>
        </p:nvSpPr>
        <p:spPr>
          <a:xfrm>
            <a:off x="0" y="548680"/>
            <a:ext cx="9144000" cy="6309320"/>
          </a:xfrm>
          <a:solidFill>
            <a:schemeClr val="accent4"/>
          </a:solidFill>
        </p:spPr>
        <p:txBody>
          <a:bodyPr>
            <a:normAutofit fontScale="77500" lnSpcReduction="20000"/>
          </a:bodyPr>
          <a:lstStyle/>
          <a:p>
            <a:r>
              <a:rPr lang="el-GR" sz="3300" b="1" i="1" dirty="0" smtClean="0">
                <a:solidFill>
                  <a:srgbClr val="FFFF00"/>
                </a:solidFill>
              </a:rPr>
              <a:t>Παρωνυχία</a:t>
            </a:r>
            <a:r>
              <a:rPr lang="el-GR" sz="3300" b="1" i="1" dirty="0" smtClean="0"/>
              <a:t> </a:t>
            </a:r>
            <a:r>
              <a:rPr lang="el-GR" sz="3300" dirty="0" smtClean="0"/>
              <a:t>είναι </a:t>
            </a:r>
            <a:r>
              <a:rPr lang="el-GR" sz="3300" u="sng" dirty="0" smtClean="0"/>
              <a:t>η φλεγμονή </a:t>
            </a:r>
            <a:r>
              <a:rPr lang="el-GR" sz="3300" dirty="0" smtClean="0"/>
              <a:t>της εγγύς ή των πλαγίων πτυχών του όνυχα και διακρίνεται σε οξεία και χρόνια</a:t>
            </a:r>
            <a:r>
              <a:rPr lang="el-GR" sz="3300" u="sng" dirty="0" smtClean="0"/>
              <a:t>.</a:t>
            </a:r>
            <a:endParaRPr lang="el-GR" sz="3300" dirty="0" smtClean="0"/>
          </a:p>
          <a:p>
            <a:pPr>
              <a:buNone/>
            </a:pPr>
            <a:r>
              <a:rPr lang="el-GR" sz="3300" dirty="0" smtClean="0"/>
              <a:t>Η οξεία παρωνυχία είναι συνέπεια:</a:t>
            </a:r>
          </a:p>
          <a:p>
            <a:pPr>
              <a:buFont typeface="Wingdings" pitchFamily="2" charset="2"/>
              <a:buChar char="ü"/>
            </a:pPr>
            <a:r>
              <a:rPr lang="el-GR" sz="3300" u="sng" dirty="0" smtClean="0"/>
              <a:t> </a:t>
            </a:r>
            <a:r>
              <a:rPr lang="el-GR" sz="3300" u="sng" dirty="0" err="1" smtClean="0"/>
              <a:t>σταφυλoκοκκικών</a:t>
            </a:r>
            <a:r>
              <a:rPr lang="el-GR" sz="3300" u="sng" dirty="0" smtClean="0"/>
              <a:t>, </a:t>
            </a:r>
          </a:p>
          <a:p>
            <a:pPr>
              <a:buFont typeface="Wingdings" pitchFamily="2" charset="2"/>
              <a:buChar char="ü"/>
            </a:pPr>
            <a:r>
              <a:rPr lang="el-GR" sz="3300" u="sng" dirty="0" err="1" smtClean="0"/>
              <a:t>καντιντιασικών</a:t>
            </a:r>
            <a:r>
              <a:rPr lang="el-GR" sz="3300" u="sng" dirty="0" smtClean="0"/>
              <a:t> ,  </a:t>
            </a:r>
            <a:r>
              <a:rPr lang="el-GR" sz="3300" u="sng" dirty="0" err="1" smtClean="0"/>
              <a:t>ερπητικών</a:t>
            </a:r>
            <a:r>
              <a:rPr lang="el-GR" sz="3300" u="sng" dirty="0" smtClean="0"/>
              <a:t> λοιμώξεων.</a:t>
            </a:r>
          </a:p>
          <a:p>
            <a:pPr>
              <a:buNone/>
            </a:pPr>
            <a:r>
              <a:rPr lang="el-GR" sz="3300" dirty="0" smtClean="0"/>
              <a:t>Η χρόνια συνήθως οφείλεται:</a:t>
            </a:r>
          </a:p>
          <a:p>
            <a:pPr>
              <a:buFont typeface="Wingdings" pitchFamily="2" charset="2"/>
              <a:buChar char="ü"/>
            </a:pPr>
            <a:r>
              <a:rPr lang="el-GR" sz="3300" u="sng" dirty="0" smtClean="0"/>
              <a:t> σε επαγγελματικούς λόγους </a:t>
            </a:r>
          </a:p>
          <a:p>
            <a:pPr>
              <a:buFont typeface="Wingdings" pitchFamily="2" charset="2"/>
              <a:buChar char="ü"/>
            </a:pPr>
            <a:r>
              <a:rPr lang="el-GR" sz="3300" u="sng" dirty="0" smtClean="0"/>
              <a:t>συστηματικά νοσήματα (σακχαρώδης διαβήτης)</a:t>
            </a:r>
          </a:p>
          <a:p>
            <a:pPr>
              <a:buFont typeface="Wingdings" pitchFamily="2" charset="2"/>
              <a:buChar char="ü"/>
            </a:pPr>
            <a:r>
              <a:rPr lang="el-GR" sz="3300" u="sng" dirty="0" smtClean="0"/>
              <a:t> επιμόλυνση από την C. </a:t>
            </a:r>
            <a:r>
              <a:rPr lang="el-GR" sz="3300" u="sng" dirty="0" err="1" smtClean="0"/>
              <a:t>albicans</a:t>
            </a:r>
            <a:r>
              <a:rPr lang="el-GR" sz="3300" u="sng" dirty="0" smtClean="0"/>
              <a:t>.</a:t>
            </a:r>
          </a:p>
          <a:p>
            <a:pPr>
              <a:buNone/>
            </a:pPr>
            <a:r>
              <a:rPr lang="el-GR" sz="3300" dirty="0" smtClean="0"/>
              <a:t>Συχνά αίτια παρωνυχίας: </a:t>
            </a:r>
          </a:p>
          <a:p>
            <a:pPr>
              <a:buNone/>
            </a:pPr>
            <a:r>
              <a:rPr lang="el-GR" sz="3300" dirty="0" smtClean="0"/>
              <a:t>τραυματισμοί κατά την περιποίηση, </a:t>
            </a:r>
          </a:p>
          <a:p>
            <a:pPr>
              <a:buNone/>
            </a:pPr>
            <a:r>
              <a:rPr lang="el-GR" sz="3300" dirty="0" smtClean="0"/>
              <a:t>φάρμακα , </a:t>
            </a:r>
          </a:p>
          <a:p>
            <a:pPr>
              <a:buNone/>
            </a:pPr>
            <a:r>
              <a:rPr lang="el-GR" sz="3300" dirty="0" smtClean="0"/>
              <a:t>εξ επαφής δερματίτιδα, </a:t>
            </a:r>
          </a:p>
          <a:p>
            <a:pPr>
              <a:buNone/>
            </a:pPr>
            <a:r>
              <a:rPr lang="el-GR" sz="3300" dirty="0" smtClean="0"/>
              <a:t>θήλασμα των δακτύλων στα παιδιά κ.α.</a:t>
            </a:r>
          </a:p>
          <a:p>
            <a:pPr>
              <a:buNone/>
            </a:pPr>
            <a:r>
              <a:rPr lang="el-GR" dirty="0" smtClean="0"/>
              <a:t/>
            </a:r>
            <a:br>
              <a:rPr lang="el-GR" dirty="0" smtClean="0"/>
            </a:b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78</a:t>
            </a:fld>
            <a:endParaRPr lang="el-G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a:solidFill>
            <a:schemeClr val="accent6"/>
          </a:solidFill>
        </p:spPr>
        <p:txBody>
          <a:bodyPr>
            <a:normAutofit/>
          </a:bodyPr>
          <a:lstStyle/>
          <a:p>
            <a:pPr lvl="0"/>
            <a:r>
              <a:rPr lang="el-GR" sz="2800" b="1" dirty="0" smtClean="0">
                <a:solidFill>
                  <a:srgbClr val="FFFF00"/>
                </a:solidFill>
              </a:rPr>
              <a:t>Ποιες είναι οι αλλοιώσεις στο χρώμα των νυχιών; </a:t>
            </a:r>
            <a:r>
              <a:rPr lang="el-GR" sz="2800" dirty="0" smtClean="0">
                <a:solidFill>
                  <a:srgbClr val="FFFF00"/>
                </a:solidFill>
              </a:rPr>
              <a:t/>
            </a:r>
            <a:br>
              <a:rPr lang="el-GR" sz="2800" dirty="0" smtClean="0">
                <a:solidFill>
                  <a:srgbClr val="FFFF00"/>
                </a:solidFill>
              </a:rPr>
            </a:br>
            <a:endParaRPr lang="el-GR" sz="2800" dirty="0">
              <a:solidFill>
                <a:srgbClr val="FFFF00"/>
              </a:solidFill>
            </a:endParaRPr>
          </a:p>
        </p:txBody>
      </p:sp>
      <p:sp>
        <p:nvSpPr>
          <p:cNvPr id="3" name="2 - Θέση περιεχομένου"/>
          <p:cNvSpPr>
            <a:spLocks noGrp="1"/>
          </p:cNvSpPr>
          <p:nvPr>
            <p:ph idx="1"/>
          </p:nvPr>
        </p:nvSpPr>
        <p:spPr>
          <a:xfrm>
            <a:off x="0" y="1196752"/>
            <a:ext cx="9144000" cy="5661248"/>
          </a:xfrm>
          <a:solidFill>
            <a:srgbClr val="7030A0"/>
          </a:solidFill>
        </p:spPr>
        <p:txBody>
          <a:bodyPr/>
          <a:lstStyle/>
          <a:p>
            <a:pPr>
              <a:buNone/>
            </a:pPr>
            <a:r>
              <a:rPr lang="el-GR" b="1" dirty="0" err="1" smtClean="0">
                <a:solidFill>
                  <a:srgbClr val="FFFF00"/>
                </a:solidFill>
              </a:rPr>
              <a:t>Χρωμονυχία</a:t>
            </a:r>
            <a:r>
              <a:rPr lang="el-GR" b="1" dirty="0" smtClean="0">
                <a:solidFill>
                  <a:srgbClr val="FFFF00"/>
                </a:solidFill>
              </a:rPr>
              <a:t> </a:t>
            </a:r>
            <a:r>
              <a:rPr lang="el-GR" dirty="0" smtClean="0"/>
              <a:t>λέγεται η αλλοίωση της φυσιολογικής χροιάς του όνυχα. Μπορεί να οφείλεται σε :</a:t>
            </a:r>
          </a:p>
          <a:p>
            <a:pPr>
              <a:buNone/>
            </a:pPr>
            <a:r>
              <a:rPr lang="el-GR" dirty="0" smtClean="0"/>
              <a:t>_ Λοιμώξεις </a:t>
            </a:r>
          </a:p>
          <a:p>
            <a:pPr>
              <a:buNone/>
            </a:pPr>
            <a:r>
              <a:rPr lang="el-GR" dirty="0" smtClean="0"/>
              <a:t>_ Τραυματισμοί</a:t>
            </a:r>
          </a:p>
          <a:p>
            <a:pPr>
              <a:buNone/>
            </a:pPr>
            <a:r>
              <a:rPr lang="el-GR" dirty="0" smtClean="0"/>
              <a:t>_ Δερματικά νοσήματα</a:t>
            </a:r>
          </a:p>
          <a:p>
            <a:pPr>
              <a:buNone/>
            </a:pPr>
            <a:r>
              <a:rPr lang="el-GR" dirty="0" smtClean="0"/>
              <a:t> _ Διαταραχές μελανίνης</a:t>
            </a:r>
          </a:p>
          <a:p>
            <a:pPr>
              <a:buNone/>
            </a:pPr>
            <a:r>
              <a:rPr lang="el-GR" dirty="0" smtClean="0"/>
              <a:t>_ Ποικίλα άλλα αίτια</a:t>
            </a:r>
          </a:p>
          <a:p>
            <a:pPr>
              <a:buNone/>
            </a:pP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79</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a:solidFill>
            <a:schemeClr val="bg2"/>
          </a:solidFill>
        </p:spPr>
        <p:txBody>
          <a:bodyPr>
            <a:normAutofit fontScale="90000"/>
          </a:bodyPr>
          <a:lstStyle/>
          <a:p>
            <a:r>
              <a:rPr lang="el-GR" sz="3100" u="sng" dirty="0" smtClean="0">
                <a:solidFill>
                  <a:srgbClr val="FFC000"/>
                </a:solidFill>
              </a:rPr>
              <a:t/>
            </a:r>
            <a:br>
              <a:rPr lang="el-GR" sz="3100" u="sng" dirty="0" smtClean="0">
                <a:solidFill>
                  <a:srgbClr val="FFC000"/>
                </a:solidFill>
              </a:rPr>
            </a:br>
            <a:r>
              <a:rPr lang="el-GR" sz="3100" u="sng" dirty="0" smtClean="0">
                <a:solidFill>
                  <a:srgbClr val="FFC000"/>
                </a:solidFill>
              </a:rPr>
              <a:t>6.  Ποιες είναι οι Λειτουργίες του δέρματος;</a:t>
            </a:r>
            <a:r>
              <a:rPr lang="el-GR" u="sng" dirty="0" smtClean="0"/>
              <a:t/>
            </a:r>
            <a:br>
              <a:rPr lang="el-GR" u="sng" dirty="0" smtClean="0"/>
            </a:br>
            <a:endParaRPr lang="el-GR" dirty="0"/>
          </a:p>
        </p:txBody>
      </p:sp>
      <p:sp>
        <p:nvSpPr>
          <p:cNvPr id="3" name="2 - Θέση περιεχομένου"/>
          <p:cNvSpPr>
            <a:spLocks noGrp="1"/>
          </p:cNvSpPr>
          <p:nvPr>
            <p:ph idx="1"/>
          </p:nvPr>
        </p:nvSpPr>
        <p:spPr>
          <a:xfrm>
            <a:off x="0" y="692696"/>
            <a:ext cx="9144000" cy="6165304"/>
          </a:xfrm>
          <a:solidFill>
            <a:schemeClr val="bg2"/>
          </a:solidFill>
        </p:spPr>
        <p:txBody>
          <a:bodyPr>
            <a:normAutofit fontScale="70000" lnSpcReduction="20000"/>
          </a:bodyPr>
          <a:lstStyle/>
          <a:p>
            <a:pPr>
              <a:buFont typeface="Wingdings" pitchFamily="2" charset="2"/>
              <a:buChar char="ü"/>
            </a:pPr>
            <a:r>
              <a:rPr lang="el-GR" dirty="0" smtClean="0">
                <a:solidFill>
                  <a:srgbClr val="FFFF00"/>
                </a:solidFill>
              </a:rPr>
              <a:t>Προστασία </a:t>
            </a:r>
            <a:r>
              <a:rPr lang="el-GR" dirty="0" smtClean="0"/>
              <a:t>των υποκείμενων οργάνων από εξωτερικές μηχανικές βλάβες. </a:t>
            </a:r>
          </a:p>
          <a:p>
            <a:pPr>
              <a:buFont typeface="Wingdings" pitchFamily="2" charset="2"/>
              <a:buChar char="ü"/>
            </a:pPr>
            <a:r>
              <a:rPr lang="el-GR" dirty="0" smtClean="0">
                <a:solidFill>
                  <a:srgbClr val="FFFF00"/>
                </a:solidFill>
              </a:rPr>
              <a:t>Παρεμπόδιση</a:t>
            </a:r>
            <a:r>
              <a:rPr lang="el-GR" dirty="0" smtClean="0"/>
              <a:t> εξάτμισης του νερού από τους ιστούς. </a:t>
            </a:r>
          </a:p>
          <a:p>
            <a:pPr>
              <a:buFont typeface="Wingdings" pitchFamily="2" charset="2"/>
              <a:buChar char="ü"/>
            </a:pPr>
            <a:r>
              <a:rPr lang="el-GR" dirty="0" smtClean="0">
                <a:solidFill>
                  <a:srgbClr val="FFFF00"/>
                </a:solidFill>
              </a:rPr>
              <a:t>Παρεμπόδιση εισόδου μικροβίων </a:t>
            </a:r>
            <a:r>
              <a:rPr lang="el-GR" dirty="0" smtClean="0"/>
              <a:t>και </a:t>
            </a:r>
            <a:r>
              <a:rPr lang="el-GR" dirty="0" smtClean="0">
                <a:solidFill>
                  <a:srgbClr val="FFFF00"/>
                </a:solidFill>
              </a:rPr>
              <a:t>χημικών</a:t>
            </a:r>
            <a:r>
              <a:rPr lang="el-GR" dirty="0" smtClean="0"/>
              <a:t> ουσιών στο σώμα.</a:t>
            </a:r>
          </a:p>
          <a:p>
            <a:pPr>
              <a:buFont typeface="Wingdings" pitchFamily="2" charset="2"/>
              <a:buChar char="ü"/>
            </a:pPr>
            <a:r>
              <a:rPr lang="el-GR" dirty="0" smtClean="0">
                <a:solidFill>
                  <a:srgbClr val="FFFF00"/>
                </a:solidFill>
              </a:rPr>
              <a:t>Προστασία από την ηλιακή ακτινοβολία </a:t>
            </a:r>
            <a:r>
              <a:rPr lang="el-GR" dirty="0" smtClean="0"/>
              <a:t>χάρη στη </a:t>
            </a:r>
            <a:r>
              <a:rPr lang="el-GR" b="1" dirty="0" smtClean="0">
                <a:solidFill>
                  <a:srgbClr val="FFFF00"/>
                </a:solidFill>
              </a:rPr>
              <a:t>μελανίνη</a:t>
            </a:r>
            <a:r>
              <a:rPr lang="el-GR" b="1" dirty="0" smtClean="0"/>
              <a:t>.</a:t>
            </a:r>
          </a:p>
          <a:p>
            <a:pPr>
              <a:buFont typeface="Wingdings" pitchFamily="2" charset="2"/>
              <a:buChar char="ü"/>
            </a:pPr>
            <a:r>
              <a:rPr lang="el-GR" dirty="0" smtClean="0">
                <a:solidFill>
                  <a:srgbClr val="FFFF00"/>
                </a:solidFill>
              </a:rPr>
              <a:t>Ρύθμιση της θερμοκρασίας του σώματος</a:t>
            </a:r>
            <a:r>
              <a:rPr lang="el-GR" dirty="0" smtClean="0"/>
              <a:t>: το δέρμα μπορεί να αποβάλλει ή να εμποδίζει την αποβολή θερμότητας αυξάνοντας ή μειώνοντας αντίστοιχα το εύρος των αγγείων που διαθέτει. Ακόμη αποβολή θερμότητας μπορεί να επιτευχθεί με την εξάτμιση του ιδρώτα. Οι τρίχες &amp; το υποδόριο λίπος αποτελούν θερμομονωτικά στρώματα.</a:t>
            </a:r>
          </a:p>
          <a:p>
            <a:pPr>
              <a:buFont typeface="Wingdings" pitchFamily="2" charset="2"/>
              <a:buChar char="ü"/>
            </a:pPr>
            <a:r>
              <a:rPr lang="el-GR" dirty="0" smtClean="0"/>
              <a:t> </a:t>
            </a:r>
            <a:r>
              <a:rPr lang="el-GR" dirty="0" smtClean="0">
                <a:solidFill>
                  <a:srgbClr val="FFFF00"/>
                </a:solidFill>
              </a:rPr>
              <a:t>Αισθητήριο όργανο</a:t>
            </a:r>
            <a:r>
              <a:rPr lang="el-GR" dirty="0" smtClean="0"/>
              <a:t>: το δέρμα διαθέτει υποδοχείς για την αφή, την πίεση, τον πόνο και τη θερμοκρασία.</a:t>
            </a:r>
          </a:p>
          <a:p>
            <a:pPr>
              <a:buFont typeface="Wingdings" pitchFamily="2" charset="2"/>
              <a:buChar char="ü"/>
            </a:pPr>
            <a:r>
              <a:rPr lang="el-GR" dirty="0" smtClean="0">
                <a:solidFill>
                  <a:srgbClr val="FFFF00"/>
                </a:solidFill>
              </a:rPr>
              <a:t> Αναπνευστικό όργανο</a:t>
            </a:r>
            <a:r>
              <a:rPr lang="el-GR" dirty="0" smtClean="0"/>
              <a:t>: διενεργεί την άδηλη αναπνοή. </a:t>
            </a:r>
          </a:p>
          <a:p>
            <a:pPr>
              <a:buFont typeface="Wingdings" pitchFamily="2" charset="2"/>
              <a:buChar char="ü"/>
            </a:pPr>
            <a:r>
              <a:rPr lang="el-GR" dirty="0" smtClean="0">
                <a:solidFill>
                  <a:srgbClr val="FFFF00"/>
                </a:solidFill>
              </a:rPr>
              <a:t>Εκκριτικό όργανο</a:t>
            </a:r>
            <a:r>
              <a:rPr lang="el-GR" dirty="0" smtClean="0"/>
              <a:t>: παραγωγή γάλακτος. </a:t>
            </a:r>
          </a:p>
          <a:p>
            <a:pPr>
              <a:buFont typeface="Wingdings" pitchFamily="2" charset="2"/>
              <a:buChar char="ü"/>
            </a:pPr>
            <a:r>
              <a:rPr lang="el-GR" dirty="0" smtClean="0">
                <a:solidFill>
                  <a:srgbClr val="FFFF00"/>
                </a:solidFill>
              </a:rPr>
              <a:t>Απεκκριτικό όργανο</a:t>
            </a:r>
            <a:r>
              <a:rPr lang="el-GR" dirty="0" smtClean="0"/>
              <a:t>: αποβάλλει με τον ιδρώτα και το σμήγμα προϊόντα της ανταλλαγής της ύλης. </a:t>
            </a:r>
          </a:p>
          <a:p>
            <a:pPr>
              <a:buFont typeface="Wingdings" pitchFamily="2" charset="2"/>
              <a:buChar char="ü"/>
            </a:pPr>
            <a:r>
              <a:rPr lang="el-GR" dirty="0" smtClean="0"/>
              <a:t>Συμμετοχή στη </a:t>
            </a:r>
            <a:r>
              <a:rPr lang="el-GR" dirty="0" smtClean="0">
                <a:solidFill>
                  <a:srgbClr val="FFFF00"/>
                </a:solidFill>
              </a:rPr>
              <a:t>σύνθεση της βιταμίνης D </a:t>
            </a:r>
          </a:p>
          <a:p>
            <a:pPr>
              <a:buFont typeface="Wingdings" pitchFamily="2" charset="2"/>
              <a:buChar char="ü"/>
            </a:pPr>
            <a:r>
              <a:rPr lang="el-GR" dirty="0" smtClean="0">
                <a:solidFill>
                  <a:srgbClr val="FFFF00"/>
                </a:solidFill>
              </a:rPr>
              <a:t>Παραγωγή αντισωμάτων</a:t>
            </a:r>
            <a:r>
              <a:rPr lang="el-GR" dirty="0" smtClean="0"/>
              <a:t>. </a:t>
            </a:r>
          </a:p>
          <a:p>
            <a:pPr>
              <a:buNone/>
            </a:pP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8</a:t>
            </a:fld>
            <a:endParaRPr lang="el-G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a:solidFill>
            <a:schemeClr val="accent1"/>
          </a:solidFill>
          <a:ln>
            <a:solidFill>
              <a:schemeClr val="accent1"/>
            </a:solidFill>
          </a:ln>
        </p:spPr>
        <p:txBody>
          <a:bodyPr>
            <a:noAutofit/>
          </a:bodyPr>
          <a:lstStyle/>
          <a:p>
            <a:r>
              <a:rPr lang="el-GR" sz="2800" dirty="0" smtClean="0"/>
              <a:t> </a:t>
            </a:r>
            <a:r>
              <a:rPr lang="el-GR" sz="3200" u="sng" dirty="0" smtClean="0"/>
              <a:t>ΜΑΘΗΜΑ 5</a:t>
            </a:r>
            <a:r>
              <a:rPr lang="el-GR" sz="3200" u="sng" baseline="30000" dirty="0" smtClean="0"/>
              <a:t>ο</a:t>
            </a:r>
            <a:r>
              <a:rPr lang="el-GR" sz="3200" u="sng" dirty="0" smtClean="0"/>
              <a:t>Υγεία των νυχιών στα χέρια και τα πόδια</a:t>
            </a:r>
            <a:r>
              <a:rPr lang="el-GR" sz="2800" u="sng" dirty="0" smtClean="0"/>
              <a:t/>
            </a:r>
            <a:br>
              <a:rPr lang="el-GR" sz="2800" u="sng" dirty="0" smtClean="0"/>
            </a:br>
            <a:r>
              <a:rPr lang="el-GR" sz="2800" dirty="0" smtClean="0"/>
              <a:t> </a:t>
            </a:r>
            <a:r>
              <a:rPr lang="el-GR" sz="2800" b="1" dirty="0" smtClean="0">
                <a:solidFill>
                  <a:srgbClr val="FFFFFF"/>
                </a:solidFill>
              </a:rPr>
              <a:t>Τι ονομάζουμε </a:t>
            </a:r>
            <a:r>
              <a:rPr lang="el-GR" sz="2800" b="1" dirty="0" smtClean="0">
                <a:solidFill>
                  <a:srgbClr val="FFFF00"/>
                </a:solidFill>
              </a:rPr>
              <a:t>ονυχομυκητίαση;</a:t>
            </a:r>
            <a:endParaRPr lang="el-GR" sz="2800" dirty="0">
              <a:solidFill>
                <a:srgbClr val="FFFF00"/>
              </a:solidFill>
            </a:endParaRPr>
          </a:p>
        </p:txBody>
      </p:sp>
      <p:sp>
        <p:nvSpPr>
          <p:cNvPr id="3" name="2 - Θέση περιεχομένου"/>
          <p:cNvSpPr>
            <a:spLocks noGrp="1"/>
          </p:cNvSpPr>
          <p:nvPr>
            <p:ph idx="1"/>
          </p:nvPr>
        </p:nvSpPr>
        <p:spPr>
          <a:xfrm>
            <a:off x="0" y="1052736"/>
            <a:ext cx="9144000" cy="5805264"/>
          </a:xfrm>
          <a:solidFill>
            <a:schemeClr val="accent4">
              <a:lumMod val="75000"/>
            </a:schemeClr>
          </a:solidFill>
        </p:spPr>
        <p:txBody>
          <a:bodyPr>
            <a:normAutofit/>
          </a:bodyPr>
          <a:lstStyle/>
          <a:p>
            <a:r>
              <a:rPr lang="el-GR" dirty="0" smtClean="0"/>
              <a:t>Είναι η προσβολή των ονύχων από κάθε είδους μύκητα, συμπεριλαμβανομένων των </a:t>
            </a:r>
            <a:r>
              <a:rPr lang="el-GR" dirty="0" err="1" smtClean="0"/>
              <a:t>δερματοφύτων</a:t>
            </a:r>
            <a:r>
              <a:rPr lang="el-GR" dirty="0" smtClean="0"/>
              <a:t>, των ζυμομυκήτων και άλλων νηματοειδών μυκήτων. Όλοι οι όνυχες, χεριών και ποδιών, μπορούν να προσβληθούν.</a:t>
            </a:r>
          </a:p>
          <a:p>
            <a:r>
              <a:rPr lang="el-GR" dirty="0" smtClean="0"/>
              <a:t> Τα </a:t>
            </a:r>
            <a:r>
              <a:rPr lang="el-GR" dirty="0" err="1" smtClean="0"/>
              <a:t>δερματόφυτα</a:t>
            </a:r>
            <a:r>
              <a:rPr lang="el-GR" dirty="0" smtClean="0"/>
              <a:t> προσβάλλουν συχνότερα </a:t>
            </a:r>
            <a:r>
              <a:rPr lang="el-GR" u="sng" dirty="0" smtClean="0"/>
              <a:t>τους όνυχες των ποδιών</a:t>
            </a:r>
            <a:r>
              <a:rPr lang="el-GR" dirty="0" smtClean="0"/>
              <a:t>, ενώ οι ζυμομύκητες του γένους </a:t>
            </a:r>
            <a:r>
              <a:rPr lang="el-GR" dirty="0" err="1" smtClean="0"/>
              <a:t>candida</a:t>
            </a:r>
            <a:r>
              <a:rPr lang="el-GR" dirty="0" smtClean="0"/>
              <a:t> </a:t>
            </a:r>
            <a:r>
              <a:rPr lang="el-GR" u="sng" dirty="0" smtClean="0"/>
              <a:t>τους όνυχες των χεριών</a:t>
            </a:r>
            <a:r>
              <a:rPr lang="el-GR" dirty="0" smtClean="0"/>
              <a:t>, </a:t>
            </a:r>
            <a:r>
              <a:rPr lang="el-GR" b="1" dirty="0" smtClean="0"/>
              <a:t>κυρίως στις γυναίκες.</a:t>
            </a: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80</a:t>
            </a:fld>
            <a:endParaRPr lang="el-G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a:solidFill>
            <a:schemeClr val="accent1"/>
          </a:solidFill>
        </p:spPr>
        <p:txBody>
          <a:bodyPr>
            <a:normAutofit/>
          </a:bodyPr>
          <a:lstStyle/>
          <a:p>
            <a:r>
              <a:rPr lang="el-GR" sz="2800" b="1" dirty="0" smtClean="0"/>
              <a:t>Ποιές κλινικές εικόνες δημιουργούν οι μύκητες στους όνυχες;</a:t>
            </a:r>
            <a:endParaRPr lang="el-GR" sz="2800" dirty="0"/>
          </a:p>
        </p:txBody>
      </p:sp>
      <p:sp>
        <p:nvSpPr>
          <p:cNvPr id="3" name="2 - Θέση περιεχομένου"/>
          <p:cNvSpPr>
            <a:spLocks noGrp="1"/>
          </p:cNvSpPr>
          <p:nvPr>
            <p:ph idx="1"/>
          </p:nvPr>
        </p:nvSpPr>
        <p:spPr>
          <a:xfrm>
            <a:off x="0" y="980728"/>
            <a:ext cx="9144000" cy="5877272"/>
          </a:xfrm>
          <a:solidFill>
            <a:schemeClr val="accent4">
              <a:lumMod val="75000"/>
            </a:schemeClr>
          </a:solidFill>
        </p:spPr>
        <p:txBody>
          <a:bodyPr>
            <a:normAutofit fontScale="85000" lnSpcReduction="20000"/>
          </a:bodyPr>
          <a:lstStyle/>
          <a:p>
            <a:r>
              <a:rPr lang="el-GR" dirty="0" smtClean="0"/>
              <a:t>Οι μύκητες δημιουργούν 4 κλινικές εικόνες στους όνυχες:</a:t>
            </a:r>
          </a:p>
          <a:p>
            <a:r>
              <a:rPr lang="el-GR" dirty="0" smtClean="0">
                <a:solidFill>
                  <a:srgbClr val="FFC000"/>
                </a:solidFill>
              </a:rPr>
              <a:t>1.</a:t>
            </a:r>
            <a:r>
              <a:rPr lang="el-GR" b="1" dirty="0" smtClean="0">
                <a:solidFill>
                  <a:srgbClr val="FFC000"/>
                </a:solidFill>
              </a:rPr>
              <a:t>Περιφερική ονυχομυκητίαση</a:t>
            </a:r>
            <a:r>
              <a:rPr lang="el-GR" b="1" dirty="0" smtClean="0"/>
              <a:t>:</a:t>
            </a:r>
            <a:r>
              <a:rPr lang="el-GR" dirty="0" smtClean="0"/>
              <a:t> είναι η πιο συνηθισμένη και οφείλεται κυρίως στα </a:t>
            </a:r>
            <a:r>
              <a:rPr lang="el-GR" dirty="0" err="1" smtClean="0"/>
              <a:t>δερματόφυτα</a:t>
            </a:r>
            <a:r>
              <a:rPr lang="el-GR" dirty="0" smtClean="0"/>
              <a:t>. Η προσβολή ξεκινά από την κεράτινη στιβάδα του </a:t>
            </a:r>
            <a:r>
              <a:rPr lang="el-GR" dirty="0" err="1" smtClean="0"/>
              <a:t>υπωνυχίου</a:t>
            </a:r>
            <a:r>
              <a:rPr lang="el-GR" dirty="0" smtClean="0"/>
              <a:t> ή της πλάγιας </a:t>
            </a:r>
            <a:r>
              <a:rPr lang="el-GR" dirty="0" err="1" smtClean="0"/>
              <a:t>ονυχιαίας</a:t>
            </a:r>
            <a:r>
              <a:rPr lang="el-GR" dirty="0" smtClean="0"/>
              <a:t> πτυχής και καταλαμβάνει την κοίτη του όνυχα. Οι όνυχες γίνονται εύθρυπτοι, χάνουν τη στιλπνότητά τους και εμφανίζουν αλλοίωση της φυσιολογικής τους χροιάς (αποκτούν </a:t>
            </a:r>
            <a:r>
              <a:rPr lang="el-GR" dirty="0" err="1" smtClean="0"/>
              <a:t>κιτρινόφαιη</a:t>
            </a:r>
            <a:r>
              <a:rPr lang="el-GR" dirty="0" smtClean="0"/>
              <a:t> χροιά).</a:t>
            </a:r>
          </a:p>
          <a:p>
            <a:r>
              <a:rPr lang="el-GR" dirty="0" smtClean="0">
                <a:solidFill>
                  <a:srgbClr val="FFC000"/>
                </a:solidFill>
              </a:rPr>
              <a:t>2.</a:t>
            </a:r>
            <a:r>
              <a:rPr lang="el-GR" b="1" dirty="0" smtClean="0">
                <a:solidFill>
                  <a:srgbClr val="FFC000"/>
                </a:solidFill>
              </a:rPr>
              <a:t>Λευκή επιφανειακή ονυχομυκητίαση</a:t>
            </a:r>
            <a:r>
              <a:rPr lang="el-GR" b="1" dirty="0" smtClean="0"/>
              <a:t>:</a:t>
            </a:r>
            <a:r>
              <a:rPr lang="el-GR" dirty="0" smtClean="0"/>
              <a:t> παρατηρείται κυρίως στους όνυχες των ποδιών και είναι αρκετά σπάνια. Προσβάλλεται η άνω επιφάνεια της </a:t>
            </a:r>
            <a:r>
              <a:rPr lang="el-GR" dirty="0" err="1" smtClean="0"/>
              <a:t>ονυχιαίας</a:t>
            </a:r>
            <a:r>
              <a:rPr lang="el-GR" dirty="0" smtClean="0"/>
              <a:t> πλάκας με συνέπεια τη δημιουργία μικρών, αδιαφανών, </a:t>
            </a:r>
            <a:r>
              <a:rPr lang="el-GR" dirty="0" err="1" smtClean="0"/>
              <a:t>λευκωπών</a:t>
            </a:r>
            <a:r>
              <a:rPr lang="el-GR" dirty="0" smtClean="0"/>
              <a:t> νησιδίων, που αντιστοιχούν στις αποικίες του υπεύθυνου μύκητα. Τα νησίδια αυτά βαθμιαία εξαπλώνονται σε όλη την επιφάνεια του όνυχα, η οποία γίνεται </a:t>
            </a:r>
            <a:r>
              <a:rPr lang="el-GR" dirty="0" err="1" smtClean="0"/>
              <a:t>τραχειά</a:t>
            </a:r>
            <a:r>
              <a:rPr lang="el-GR" dirty="0" smtClean="0"/>
              <a:t> και εύθραυστη.</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81</a:t>
            </a:fld>
            <a:endParaRPr lang="el-G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a:solidFill>
            <a:schemeClr val="accent1"/>
          </a:solidFill>
        </p:spPr>
        <p:txBody>
          <a:bodyPr>
            <a:normAutofit/>
          </a:bodyPr>
          <a:lstStyle/>
          <a:p>
            <a:r>
              <a:rPr lang="el-GR" sz="3200" dirty="0" smtClean="0">
                <a:solidFill>
                  <a:srgbClr val="FFFF00"/>
                </a:solidFill>
              </a:rPr>
              <a:t>3.</a:t>
            </a:r>
            <a:r>
              <a:rPr lang="el-GR" sz="3200" b="1" dirty="0" smtClean="0">
                <a:solidFill>
                  <a:srgbClr val="FFFF00"/>
                </a:solidFill>
              </a:rPr>
              <a:t>Εγγύς </a:t>
            </a:r>
            <a:r>
              <a:rPr lang="el-GR" sz="3200" b="1" dirty="0" err="1" smtClean="0">
                <a:solidFill>
                  <a:srgbClr val="FFFF00"/>
                </a:solidFill>
              </a:rPr>
              <a:t>υπονύχια</a:t>
            </a:r>
            <a:r>
              <a:rPr lang="el-GR" sz="3200" b="1" dirty="0" smtClean="0">
                <a:solidFill>
                  <a:srgbClr val="FFFF00"/>
                </a:solidFill>
              </a:rPr>
              <a:t> ονυχομυκητίαση:</a:t>
            </a:r>
            <a:r>
              <a:rPr lang="el-GR" sz="3200" dirty="0" smtClean="0">
                <a:solidFill>
                  <a:srgbClr val="FFFF00"/>
                </a:solidFill>
              </a:rPr>
              <a:t> </a:t>
            </a:r>
            <a:endParaRPr lang="el-GR" sz="3200" dirty="0">
              <a:solidFill>
                <a:srgbClr val="FFFF00"/>
              </a:solidFill>
            </a:endParaRPr>
          </a:p>
        </p:txBody>
      </p:sp>
      <p:sp>
        <p:nvSpPr>
          <p:cNvPr id="3" name="2 - Θέση περιεχομένου"/>
          <p:cNvSpPr>
            <a:spLocks noGrp="1"/>
          </p:cNvSpPr>
          <p:nvPr>
            <p:ph idx="1"/>
          </p:nvPr>
        </p:nvSpPr>
        <p:spPr>
          <a:xfrm>
            <a:off x="0" y="908720"/>
            <a:ext cx="9144000" cy="5949280"/>
          </a:xfrm>
          <a:solidFill>
            <a:schemeClr val="accent4">
              <a:lumMod val="75000"/>
            </a:schemeClr>
          </a:solidFill>
        </p:spPr>
        <p:txBody>
          <a:bodyPr>
            <a:normAutofit/>
          </a:bodyPr>
          <a:lstStyle/>
          <a:p>
            <a:r>
              <a:rPr lang="el-GR" dirty="0" smtClean="0"/>
              <a:t>..είναι η πιο σπάνια κλινική εικόνα. Η προσβολή της κεράτινης στιβάδας ξεκινά από την εγγύς </a:t>
            </a:r>
            <a:r>
              <a:rPr lang="el-GR" dirty="0" err="1" smtClean="0"/>
              <a:t>ονυχιαία</a:t>
            </a:r>
            <a:r>
              <a:rPr lang="el-GR" dirty="0" smtClean="0"/>
              <a:t> αύλακα και αν αφεθεί χωρίς θεραπεία, προσβάλλει τη μήτρα του όνυχα.</a:t>
            </a:r>
          </a:p>
          <a:p>
            <a:pPr>
              <a:buNone/>
            </a:pPr>
            <a:r>
              <a:rPr lang="el-GR" dirty="0" smtClean="0"/>
              <a:t> Κλινική συνέπεια: είναι η δημιουργία μιας </a:t>
            </a:r>
            <a:r>
              <a:rPr lang="el-GR" dirty="0" err="1" smtClean="0"/>
              <a:t>λευκωπής</a:t>
            </a:r>
            <a:r>
              <a:rPr lang="el-GR" dirty="0" smtClean="0"/>
              <a:t>-</a:t>
            </a:r>
            <a:r>
              <a:rPr lang="el-GR" dirty="0" err="1" smtClean="0"/>
              <a:t>λευκοκίτρινης</a:t>
            </a:r>
            <a:r>
              <a:rPr lang="el-GR" dirty="0" smtClean="0"/>
              <a:t> περιοχής κάτω από το μηνίσκο του όνυχα.</a:t>
            </a:r>
          </a:p>
          <a:p>
            <a:r>
              <a:rPr lang="el-GR" dirty="0" smtClean="0">
                <a:solidFill>
                  <a:srgbClr val="FFFF00"/>
                </a:solidFill>
              </a:rPr>
              <a:t>4.</a:t>
            </a:r>
            <a:r>
              <a:rPr lang="el-GR" b="1" dirty="0" smtClean="0">
                <a:solidFill>
                  <a:srgbClr val="FFFF00"/>
                </a:solidFill>
              </a:rPr>
              <a:t>Καντιντιακή ονυχομυκητίαση</a:t>
            </a:r>
            <a:r>
              <a:rPr lang="el-GR" b="1" dirty="0" smtClean="0"/>
              <a:t>:</a:t>
            </a:r>
            <a:r>
              <a:rPr lang="el-GR" dirty="0" smtClean="0"/>
              <a:t> είναι η προσβολή των ονύχων από ζυμομύκητες του γένους </a:t>
            </a:r>
            <a:r>
              <a:rPr lang="el-GR" dirty="0" err="1" smtClean="0"/>
              <a:t>candida</a:t>
            </a:r>
            <a:r>
              <a:rPr lang="el-GR" dirty="0" smtClean="0"/>
              <a:t>. Αφορά συχνότερα τους όνυχες των χεριών. </a:t>
            </a: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82</a:t>
            </a:fld>
            <a:endParaRPr lang="el-G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a:solidFill>
            <a:schemeClr val="accent2">
              <a:lumMod val="40000"/>
              <a:lumOff val="60000"/>
            </a:schemeClr>
          </a:solidFill>
          <a:ln>
            <a:solidFill>
              <a:schemeClr val="accent1"/>
            </a:solidFill>
          </a:ln>
        </p:spPr>
        <p:txBody>
          <a:bodyPr>
            <a:normAutofit/>
          </a:bodyPr>
          <a:lstStyle/>
          <a:p>
            <a:r>
              <a:rPr lang="el-GR" sz="2800" b="1" dirty="0" smtClean="0">
                <a:solidFill>
                  <a:srgbClr val="FFFF00"/>
                </a:solidFill>
              </a:rPr>
              <a:t>Παρωνυχία-δευτεροπαθής </a:t>
            </a:r>
            <a:r>
              <a:rPr lang="el-GR" sz="2800" b="1" dirty="0" err="1" smtClean="0">
                <a:solidFill>
                  <a:srgbClr val="FFFF00"/>
                </a:solidFill>
              </a:rPr>
              <a:t>ονυχία</a:t>
            </a:r>
            <a:r>
              <a:rPr lang="el-GR" sz="2800" b="1" dirty="0" smtClean="0">
                <a:solidFill>
                  <a:srgbClr val="FFFF00"/>
                </a:solidFill>
              </a:rPr>
              <a:t>:</a:t>
            </a:r>
            <a:r>
              <a:rPr lang="el-GR" sz="2800" dirty="0" smtClean="0">
                <a:solidFill>
                  <a:srgbClr val="FFFF00"/>
                </a:solidFill>
              </a:rPr>
              <a:t> </a:t>
            </a:r>
            <a:endParaRPr lang="el-GR" sz="2800" dirty="0">
              <a:solidFill>
                <a:srgbClr val="FFFF00"/>
              </a:solidFill>
            </a:endParaRPr>
          </a:p>
        </p:txBody>
      </p:sp>
      <p:sp>
        <p:nvSpPr>
          <p:cNvPr id="3" name="2 - Θέση περιεχομένου"/>
          <p:cNvSpPr>
            <a:spLocks noGrp="1"/>
          </p:cNvSpPr>
          <p:nvPr>
            <p:ph idx="1"/>
          </p:nvPr>
        </p:nvSpPr>
        <p:spPr>
          <a:xfrm>
            <a:off x="0" y="836712"/>
            <a:ext cx="9144000" cy="6021288"/>
          </a:xfrm>
          <a:solidFill>
            <a:schemeClr val="accent4">
              <a:lumMod val="75000"/>
            </a:schemeClr>
          </a:solidFill>
        </p:spPr>
        <p:txBody>
          <a:bodyPr>
            <a:normAutofit fontScale="92500" lnSpcReduction="10000"/>
          </a:bodyPr>
          <a:lstStyle/>
          <a:p>
            <a:pPr>
              <a:buNone/>
            </a:pPr>
            <a:r>
              <a:rPr lang="el-GR" dirty="0" smtClean="0"/>
              <a:t>Η συχνότερη μορφή μυκητίασης από </a:t>
            </a:r>
            <a:r>
              <a:rPr lang="el-GR" dirty="0" err="1" smtClean="0">
                <a:solidFill>
                  <a:srgbClr val="92D050"/>
                </a:solidFill>
              </a:rPr>
              <a:t>κάντιντα</a:t>
            </a:r>
            <a:r>
              <a:rPr lang="el-GR" dirty="0" smtClean="0"/>
              <a:t>. </a:t>
            </a:r>
          </a:p>
          <a:p>
            <a:pPr>
              <a:buNone/>
            </a:pPr>
            <a:r>
              <a:rPr lang="el-GR" dirty="0" smtClean="0"/>
              <a:t>Εντοπίζεται συνηθέστερα στους όνυχες των χεριών των νοικοκυρών. Η προσβολή αρχίζει από την </a:t>
            </a:r>
            <a:r>
              <a:rPr lang="el-GR" dirty="0" err="1" smtClean="0"/>
              <a:t>ονυχιαία</a:t>
            </a:r>
            <a:r>
              <a:rPr lang="el-GR" dirty="0" smtClean="0"/>
              <a:t> πτυχή η οποία διογκώνεται, γίνεται </a:t>
            </a:r>
            <a:r>
              <a:rPr lang="el-GR" dirty="0" err="1" smtClean="0"/>
              <a:t>εξέρυθρη</a:t>
            </a:r>
            <a:r>
              <a:rPr lang="el-GR" dirty="0" smtClean="0"/>
              <a:t> (κόκκινη) επώδυνη και συχνά, μετά από μικρή πίεση, εκκρίνει πύον. </a:t>
            </a:r>
          </a:p>
          <a:p>
            <a:pPr>
              <a:buNone/>
            </a:pPr>
            <a:r>
              <a:rPr lang="el-GR" dirty="0" smtClean="0"/>
              <a:t>Συνήθως είναι χρόνια φλεγμονή, η </a:t>
            </a:r>
            <a:r>
              <a:rPr lang="el-GR" dirty="0" err="1" smtClean="0"/>
              <a:t>ονυχιαία</a:t>
            </a:r>
            <a:r>
              <a:rPr lang="el-GR" dirty="0" smtClean="0"/>
              <a:t> πλάκα παίρνει </a:t>
            </a:r>
            <a:r>
              <a:rPr lang="el-GR" dirty="0" err="1" smtClean="0">
                <a:solidFill>
                  <a:srgbClr val="92D050"/>
                </a:solidFill>
              </a:rPr>
              <a:t>κιτρινόφαιο</a:t>
            </a:r>
            <a:r>
              <a:rPr lang="el-GR" dirty="0" smtClean="0">
                <a:solidFill>
                  <a:srgbClr val="92D050"/>
                </a:solidFill>
              </a:rPr>
              <a:t> ή </a:t>
            </a:r>
            <a:r>
              <a:rPr lang="el-GR" dirty="0" err="1" smtClean="0">
                <a:solidFill>
                  <a:srgbClr val="92D050"/>
                </a:solidFill>
              </a:rPr>
              <a:t>πρασινόφαιο</a:t>
            </a:r>
            <a:r>
              <a:rPr lang="el-GR" dirty="0" smtClean="0">
                <a:solidFill>
                  <a:srgbClr val="92D050"/>
                </a:solidFill>
              </a:rPr>
              <a:t> χρώμα</a:t>
            </a:r>
            <a:r>
              <a:rPr lang="el-GR" dirty="0" smtClean="0"/>
              <a:t>, εμφανίζει </a:t>
            </a:r>
            <a:r>
              <a:rPr lang="el-GR" dirty="0" smtClean="0">
                <a:solidFill>
                  <a:srgbClr val="92D050"/>
                </a:solidFill>
              </a:rPr>
              <a:t>οριζόντιες αύλακες</a:t>
            </a:r>
            <a:r>
              <a:rPr lang="el-GR" dirty="0" smtClean="0"/>
              <a:t>, η </a:t>
            </a:r>
            <a:r>
              <a:rPr lang="el-GR" dirty="0" err="1" smtClean="0"/>
              <a:t>ονυχιαία</a:t>
            </a:r>
            <a:r>
              <a:rPr lang="el-GR" dirty="0" smtClean="0"/>
              <a:t> πλάκα γίνεται </a:t>
            </a:r>
            <a:r>
              <a:rPr lang="el-GR" dirty="0" smtClean="0">
                <a:solidFill>
                  <a:srgbClr val="92D050"/>
                </a:solidFill>
              </a:rPr>
              <a:t>κυματοειδής</a:t>
            </a:r>
            <a:r>
              <a:rPr lang="el-GR" dirty="0" smtClean="0"/>
              <a:t> και παρουσιάζει </a:t>
            </a:r>
            <a:r>
              <a:rPr lang="el-GR" dirty="0" smtClean="0">
                <a:solidFill>
                  <a:srgbClr val="92D050"/>
                </a:solidFill>
              </a:rPr>
              <a:t>αποκόλληση</a:t>
            </a:r>
            <a:r>
              <a:rPr lang="el-GR" dirty="0" smtClean="0"/>
              <a:t> από την κοίτη. Όταν η προσβολή ξεκινά από την πλάγια </a:t>
            </a:r>
            <a:r>
              <a:rPr lang="el-GR" dirty="0" err="1" smtClean="0"/>
              <a:t>ονυχιαία</a:t>
            </a:r>
            <a:r>
              <a:rPr lang="el-GR" dirty="0" smtClean="0"/>
              <a:t> πτυχή, έχει ως συνέπεια την περιφερική αποκόλληση της </a:t>
            </a:r>
            <a:r>
              <a:rPr lang="el-GR" dirty="0" err="1" smtClean="0"/>
              <a:t>ονυχιαίας</a:t>
            </a:r>
            <a:r>
              <a:rPr lang="el-GR" dirty="0" smtClean="0"/>
              <a:t> πλάκας.</a:t>
            </a: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83</a:t>
            </a:fld>
            <a:endParaRPr lang="el-G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84</a:t>
            </a:fld>
            <a:endParaRPr lang="el-GR"/>
          </a:p>
        </p:txBody>
      </p:sp>
      <p:sp>
        <p:nvSpPr>
          <p:cNvPr id="5" name="4 - Ορθογώνιο"/>
          <p:cNvSpPr/>
          <p:nvPr/>
        </p:nvSpPr>
        <p:spPr>
          <a:xfrm>
            <a:off x="0" y="0"/>
            <a:ext cx="9144000" cy="6986528"/>
          </a:xfrm>
          <a:prstGeom prst="rect">
            <a:avLst/>
          </a:prstGeom>
          <a:solidFill>
            <a:schemeClr val="accent4">
              <a:lumMod val="75000"/>
            </a:schemeClr>
          </a:solidFill>
        </p:spPr>
        <p:txBody>
          <a:bodyPr wrap="square">
            <a:spAutoFit/>
          </a:bodyPr>
          <a:lstStyle/>
          <a:p>
            <a:endParaRPr lang="el-GR" sz="2800" b="1" dirty="0" smtClean="0">
              <a:solidFill>
                <a:srgbClr val="FFFF00"/>
              </a:solidFill>
            </a:endParaRPr>
          </a:p>
          <a:p>
            <a:r>
              <a:rPr lang="el-GR" sz="2800" b="1" dirty="0" smtClean="0">
                <a:solidFill>
                  <a:srgbClr val="FFFF00"/>
                </a:solidFill>
              </a:rPr>
              <a:t>Ονυχόλυση του περιφερικού άκρου</a:t>
            </a:r>
            <a:r>
              <a:rPr lang="el-GR" sz="2800" b="1" dirty="0" smtClean="0"/>
              <a:t>:</a:t>
            </a:r>
          </a:p>
          <a:p>
            <a:r>
              <a:rPr lang="el-GR" sz="2800" dirty="0" smtClean="0"/>
              <a:t> Ιδιαίτερα σπάνια μορφή, προηγείται </a:t>
            </a:r>
            <a:r>
              <a:rPr lang="el-GR" sz="2800" dirty="0" smtClean="0">
                <a:solidFill>
                  <a:srgbClr val="00B050"/>
                </a:solidFill>
              </a:rPr>
              <a:t>πόνος</a:t>
            </a:r>
            <a:r>
              <a:rPr lang="el-GR" sz="2800" dirty="0" smtClean="0"/>
              <a:t> στο ελεύθερο άκρο του νυχιού και στη συνέχεια </a:t>
            </a:r>
            <a:r>
              <a:rPr lang="el-GR" sz="2800" dirty="0" smtClean="0">
                <a:solidFill>
                  <a:srgbClr val="92D050"/>
                </a:solidFill>
              </a:rPr>
              <a:t>ονυχόλυση </a:t>
            </a:r>
            <a:r>
              <a:rPr lang="el-GR" sz="2800" dirty="0" smtClean="0"/>
              <a:t>με τριγωνικό σχήμα (με την κορυφή του τριγώνου προς το μηνίσκο του όνυχα).</a:t>
            </a:r>
          </a:p>
          <a:p>
            <a:endParaRPr lang="el-GR" sz="2800" b="1" dirty="0" smtClean="0">
              <a:solidFill>
                <a:srgbClr val="FFFF00"/>
              </a:solidFill>
            </a:endParaRPr>
          </a:p>
          <a:p>
            <a:r>
              <a:rPr lang="el-GR" sz="2800" b="1" dirty="0" err="1" smtClean="0">
                <a:solidFill>
                  <a:srgbClr val="FFFF00"/>
                </a:solidFill>
              </a:rPr>
              <a:t>Ονυχία</a:t>
            </a:r>
            <a:r>
              <a:rPr lang="el-GR" sz="2800" b="1" dirty="0" smtClean="0">
                <a:solidFill>
                  <a:srgbClr val="FFFF00"/>
                </a:solidFill>
              </a:rPr>
              <a:t> σε σύνδρομα χρόνιας </a:t>
            </a:r>
            <a:r>
              <a:rPr lang="el-GR" sz="2800" b="1" dirty="0" err="1" smtClean="0">
                <a:solidFill>
                  <a:srgbClr val="FFFF00"/>
                </a:solidFill>
              </a:rPr>
              <a:t>δερματο</a:t>
            </a:r>
            <a:r>
              <a:rPr lang="el-GR" sz="2800" b="1" dirty="0" smtClean="0">
                <a:solidFill>
                  <a:srgbClr val="FFFF00"/>
                </a:solidFill>
              </a:rPr>
              <a:t>-</a:t>
            </a:r>
            <a:r>
              <a:rPr lang="el-GR" sz="2800" b="1" dirty="0" err="1" smtClean="0">
                <a:solidFill>
                  <a:srgbClr val="FFFF00"/>
                </a:solidFill>
              </a:rPr>
              <a:t>βλεννογόνιας</a:t>
            </a:r>
            <a:r>
              <a:rPr lang="el-GR" sz="2800" b="1" dirty="0" smtClean="0">
                <a:solidFill>
                  <a:srgbClr val="FFFF00"/>
                </a:solidFill>
              </a:rPr>
              <a:t> </a:t>
            </a:r>
            <a:r>
              <a:rPr lang="el-GR" sz="2800" b="1" dirty="0" err="1" smtClean="0">
                <a:solidFill>
                  <a:srgbClr val="FFFF00"/>
                </a:solidFill>
              </a:rPr>
              <a:t>καντιντίασης</a:t>
            </a:r>
            <a:r>
              <a:rPr lang="el-GR" sz="2800" b="1" dirty="0" smtClean="0">
                <a:solidFill>
                  <a:srgbClr val="FFFF00"/>
                </a:solidFill>
              </a:rPr>
              <a:t>:</a:t>
            </a:r>
            <a:r>
              <a:rPr lang="el-GR" sz="2800" dirty="0" smtClean="0"/>
              <a:t> </a:t>
            </a:r>
          </a:p>
          <a:p>
            <a:r>
              <a:rPr lang="el-GR" sz="2800" dirty="0" smtClean="0"/>
              <a:t>Αρχίζει από την παιδική ηλικία. </a:t>
            </a:r>
          </a:p>
          <a:p>
            <a:r>
              <a:rPr lang="el-GR" sz="2800" dirty="0" smtClean="0"/>
              <a:t>Ως συνέπεια έχει το σχηματισμό </a:t>
            </a:r>
            <a:r>
              <a:rPr lang="el-GR" sz="2800" dirty="0" err="1" smtClean="0"/>
              <a:t>υπωνύχιας</a:t>
            </a:r>
            <a:r>
              <a:rPr lang="el-GR" sz="2800" dirty="0" smtClean="0"/>
              <a:t> </a:t>
            </a:r>
            <a:r>
              <a:rPr lang="el-GR" sz="2800" dirty="0" err="1" smtClean="0"/>
              <a:t>υπερκεράτωσης</a:t>
            </a:r>
            <a:r>
              <a:rPr lang="el-GR" sz="2800" dirty="0" smtClean="0"/>
              <a:t> (πάχυνσης της κεράτινης </a:t>
            </a:r>
            <a:r>
              <a:rPr lang="el-GR" sz="2800" dirty="0" err="1" smtClean="0"/>
              <a:t>στιβάβας</a:t>
            </a:r>
            <a:r>
              <a:rPr lang="el-GR" sz="2800" dirty="0" smtClean="0"/>
              <a:t> του </a:t>
            </a:r>
            <a:r>
              <a:rPr lang="el-GR" sz="2800" dirty="0" err="1" smtClean="0"/>
              <a:t>υπωνυχίου</a:t>
            </a:r>
            <a:r>
              <a:rPr lang="el-GR" sz="2800" dirty="0" smtClean="0"/>
              <a:t>). </a:t>
            </a:r>
          </a:p>
          <a:p>
            <a:r>
              <a:rPr lang="el-GR" sz="2800" dirty="0" smtClean="0"/>
              <a:t>Συνυπάρχει οιδηματώδης παρωνυχία (οίδημα στην εγγύς ή στις πλάγιες πτυχές του όνυχα)</a:t>
            </a:r>
          </a:p>
          <a:p>
            <a:r>
              <a:rPr lang="el-GR" sz="2800" dirty="0" smtClean="0"/>
              <a:t> και </a:t>
            </a:r>
          </a:p>
          <a:p>
            <a:r>
              <a:rPr lang="el-GR" sz="2800" dirty="0" smtClean="0"/>
              <a:t>τα δάκτυλα παίρνουν τη μορφή του </a:t>
            </a:r>
            <a:r>
              <a:rPr lang="el-GR" sz="2800" b="1" dirty="0" smtClean="0">
                <a:solidFill>
                  <a:srgbClr val="92D050"/>
                </a:solidFill>
              </a:rPr>
              <a:t>πλήκτρου τυμπάνου</a:t>
            </a:r>
            <a:r>
              <a:rPr lang="el-GR" sz="2800" b="1" dirty="0" smtClean="0"/>
              <a:t>.</a:t>
            </a:r>
            <a:endParaRPr lang="el-GR"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85</a:t>
            </a:fld>
            <a:endParaRPr lang="el-GR"/>
          </a:p>
        </p:txBody>
      </p:sp>
      <p:sp>
        <p:nvSpPr>
          <p:cNvPr id="5" name="4 - Ορθογώνιο"/>
          <p:cNvSpPr/>
          <p:nvPr/>
        </p:nvSpPr>
        <p:spPr>
          <a:xfrm>
            <a:off x="179512" y="1196752"/>
            <a:ext cx="8964488" cy="5519653"/>
          </a:xfrm>
          <a:prstGeom prst="rect">
            <a:avLst/>
          </a:prstGeom>
          <a:solidFill>
            <a:schemeClr val="accent4"/>
          </a:solidFill>
        </p:spPr>
        <p:txBody>
          <a:bodyPr wrap="square">
            <a:spAutoFit/>
          </a:bodyPr>
          <a:lstStyle/>
          <a:p>
            <a:endParaRPr lang="el-GR" sz="2800" dirty="0" smtClean="0"/>
          </a:p>
          <a:p>
            <a:r>
              <a:rPr lang="el-GR" sz="3200" dirty="0" smtClean="0">
                <a:solidFill>
                  <a:srgbClr val="FFFF00"/>
                </a:solidFill>
              </a:rPr>
              <a:t>   Παρασιτική δερματοπάθεια </a:t>
            </a:r>
            <a:r>
              <a:rPr lang="el-GR" sz="3200" dirty="0" smtClean="0"/>
              <a:t>που προκαλεί       αλλοιώσεις στους όνυχες είναι η </a:t>
            </a:r>
            <a:r>
              <a:rPr lang="el-GR" sz="3200" b="1" dirty="0" smtClean="0">
                <a:solidFill>
                  <a:srgbClr val="FFFF00"/>
                </a:solidFill>
              </a:rPr>
              <a:t>ψώρα</a:t>
            </a:r>
            <a:r>
              <a:rPr lang="el-GR" sz="3200" b="1" dirty="0" smtClean="0"/>
              <a:t>.</a:t>
            </a:r>
            <a:r>
              <a:rPr lang="el-GR" sz="3200" dirty="0" smtClean="0"/>
              <a:t> </a:t>
            </a:r>
          </a:p>
          <a:p>
            <a:r>
              <a:rPr lang="el-GR" sz="3200" u="sng" dirty="0" smtClean="0"/>
              <a:t>Οφείλεται στο </a:t>
            </a:r>
            <a:r>
              <a:rPr lang="el-GR" sz="3200" u="sng" dirty="0" err="1" smtClean="0">
                <a:solidFill>
                  <a:srgbClr val="FFFF00"/>
                </a:solidFill>
              </a:rPr>
              <a:t>άκαρι</a:t>
            </a:r>
            <a:r>
              <a:rPr lang="el-GR" sz="3200" u="sng" dirty="0" smtClean="0">
                <a:solidFill>
                  <a:srgbClr val="FFFF00"/>
                </a:solidFill>
              </a:rPr>
              <a:t> της ψώρας </a:t>
            </a:r>
            <a:r>
              <a:rPr lang="el-GR" sz="3200" dirty="0" smtClean="0"/>
              <a:t>του ανθρώπου. </a:t>
            </a:r>
            <a:r>
              <a:rPr lang="el-GR" sz="3200" u="sng" dirty="0" smtClean="0"/>
              <a:t>Μεταδίδεται:</a:t>
            </a:r>
          </a:p>
          <a:p>
            <a:r>
              <a:rPr lang="el-GR" sz="3200" dirty="0" smtClean="0"/>
              <a:t> με την παρατεταμένη σωματική επαφή και </a:t>
            </a:r>
            <a:r>
              <a:rPr lang="el-GR" sz="3200" u="sng" dirty="0" smtClean="0"/>
              <a:t>Χαρακτηρίζεται:</a:t>
            </a:r>
          </a:p>
          <a:p>
            <a:r>
              <a:rPr lang="el-GR" sz="3200" dirty="0" smtClean="0"/>
              <a:t> από έντονο γενικευμένο κνησμό και χαρακτηριστικές δερματικές αλλοιώσεις. </a:t>
            </a:r>
          </a:p>
          <a:p>
            <a:r>
              <a:rPr lang="el-GR" sz="3200" u="sng" dirty="0" smtClean="0"/>
              <a:t>Στους όνυχες παρατηρείται:</a:t>
            </a:r>
          </a:p>
          <a:p>
            <a:r>
              <a:rPr lang="el-GR" sz="3200" b="1" dirty="0" err="1" smtClean="0">
                <a:solidFill>
                  <a:srgbClr val="92D050"/>
                </a:solidFill>
              </a:rPr>
              <a:t>παχυωνυχία</a:t>
            </a:r>
            <a:r>
              <a:rPr lang="el-GR" sz="3200" b="1" dirty="0" smtClean="0"/>
              <a:t> και </a:t>
            </a:r>
            <a:r>
              <a:rPr lang="el-GR" sz="3200" b="1" dirty="0" smtClean="0">
                <a:solidFill>
                  <a:srgbClr val="92D050"/>
                </a:solidFill>
              </a:rPr>
              <a:t>πάχυνση του </a:t>
            </a:r>
            <a:r>
              <a:rPr lang="el-GR" sz="3200" b="1" dirty="0" err="1" smtClean="0">
                <a:solidFill>
                  <a:srgbClr val="92D050"/>
                </a:solidFill>
              </a:rPr>
              <a:t>περιωνυχίου</a:t>
            </a:r>
            <a:r>
              <a:rPr lang="el-GR" sz="3200" b="1" dirty="0" smtClean="0">
                <a:solidFill>
                  <a:srgbClr val="92D050"/>
                </a:solidFill>
              </a:rPr>
              <a:t>.</a:t>
            </a:r>
            <a:endParaRPr lang="el-GR" sz="3200" dirty="0">
              <a:solidFill>
                <a:srgbClr val="92D050"/>
              </a:solidFill>
            </a:endParaRPr>
          </a:p>
        </p:txBody>
      </p:sp>
      <p:sp>
        <p:nvSpPr>
          <p:cNvPr id="6" name="5 - Ορθογώνιο"/>
          <p:cNvSpPr/>
          <p:nvPr/>
        </p:nvSpPr>
        <p:spPr>
          <a:xfrm>
            <a:off x="0" y="0"/>
            <a:ext cx="9144000" cy="1077218"/>
          </a:xfrm>
          <a:prstGeom prst="rect">
            <a:avLst/>
          </a:prstGeom>
          <a:solidFill>
            <a:schemeClr val="accent1"/>
          </a:solidFill>
        </p:spPr>
        <p:txBody>
          <a:bodyPr wrap="square">
            <a:spAutoFit/>
          </a:bodyPr>
          <a:lstStyle/>
          <a:p>
            <a:r>
              <a:rPr lang="el-GR" sz="3200" b="1" dirty="0" smtClean="0"/>
              <a:t>Ποιές παρασιτικές δερματοπάθειες προκαλούν αλλοιώσεις στους όνυχες;</a:t>
            </a:r>
            <a:endParaRPr lang="el-GR" sz="3200"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a:solidFill>
            <a:schemeClr val="accent1"/>
          </a:solidFill>
        </p:spPr>
        <p:txBody>
          <a:bodyPr>
            <a:normAutofit fontScale="90000"/>
          </a:bodyPr>
          <a:lstStyle/>
          <a:p>
            <a:r>
              <a:rPr lang="el-GR" sz="3100" b="1" dirty="0" smtClean="0"/>
              <a:t/>
            </a:r>
            <a:br>
              <a:rPr lang="el-GR" sz="3100" b="1" dirty="0" smtClean="0"/>
            </a:br>
            <a:r>
              <a:rPr lang="el-GR" sz="3100" b="1" dirty="0" smtClean="0"/>
              <a:t/>
            </a:r>
            <a:br>
              <a:rPr lang="el-GR" sz="3100" b="1" dirty="0" smtClean="0"/>
            </a:br>
            <a:r>
              <a:rPr lang="el-GR" sz="3100" b="1" dirty="0" smtClean="0"/>
              <a:t>Ποιοί κανόνες υγιεινής θα πρέπει να ακολουθούνται σε σχέση με τις </a:t>
            </a:r>
            <a:r>
              <a:rPr lang="el-GR" sz="3100" b="1" dirty="0" err="1" smtClean="0"/>
              <a:t>λομώξεις</a:t>
            </a:r>
            <a:r>
              <a:rPr lang="el-GR" sz="3100" b="1" dirty="0" smtClean="0"/>
              <a:t> και τις φλεγμονές των ονύχων;</a:t>
            </a:r>
            <a:r>
              <a:rPr lang="el-GR" dirty="0" smtClean="0"/>
              <a:t/>
            </a:r>
            <a:br>
              <a:rPr lang="el-GR" dirty="0" smtClean="0"/>
            </a:br>
            <a:endParaRPr lang="el-GR" dirty="0"/>
          </a:p>
        </p:txBody>
      </p:sp>
      <p:sp>
        <p:nvSpPr>
          <p:cNvPr id="3" name="2 - Θέση περιεχομένου"/>
          <p:cNvSpPr>
            <a:spLocks noGrp="1"/>
          </p:cNvSpPr>
          <p:nvPr>
            <p:ph idx="1"/>
          </p:nvPr>
        </p:nvSpPr>
        <p:spPr>
          <a:xfrm>
            <a:off x="0" y="980728"/>
            <a:ext cx="9144000" cy="5877272"/>
          </a:xfrm>
          <a:solidFill>
            <a:schemeClr val="accent4"/>
          </a:solidFill>
        </p:spPr>
        <p:txBody>
          <a:bodyPr>
            <a:normAutofit fontScale="85000" lnSpcReduction="10000"/>
          </a:bodyPr>
          <a:lstStyle/>
          <a:p>
            <a:r>
              <a:rPr lang="el-GR" b="1" dirty="0" smtClean="0"/>
              <a:t>Χρήση ξεχωριστών καθαρών πετσετών</a:t>
            </a:r>
            <a:r>
              <a:rPr lang="el-GR" dirty="0" smtClean="0"/>
              <a:t> για κάθε πελάτη και </a:t>
            </a:r>
            <a:r>
              <a:rPr lang="el-GR" b="1" dirty="0" smtClean="0"/>
              <a:t>γαντιών μιας χρήσης.</a:t>
            </a:r>
            <a:endParaRPr lang="el-GR" dirty="0" smtClean="0"/>
          </a:p>
          <a:p>
            <a:r>
              <a:rPr lang="el-GR" dirty="0" smtClean="0"/>
              <a:t>Χρήση αποστειρωμένων ή μιας χρήσης εργαλείων για την περιποίηση των νυχιών.</a:t>
            </a:r>
          </a:p>
          <a:p>
            <a:r>
              <a:rPr lang="el-GR" b="1" dirty="0" smtClean="0"/>
              <a:t>Αν διαπιστώνεται κάποια φλεγμονή των ονύχων ή του </a:t>
            </a:r>
            <a:r>
              <a:rPr lang="el-GR" b="1" dirty="0" err="1" smtClean="0"/>
              <a:t>παρωνυχίου</a:t>
            </a:r>
            <a:r>
              <a:rPr lang="el-GR" b="1" dirty="0" smtClean="0"/>
              <a:t> δεν θα πρέπει να γίνεται καμιά εργασία περιποίησης</a:t>
            </a:r>
            <a:r>
              <a:rPr lang="el-GR" dirty="0" smtClean="0"/>
              <a:t> και ο πελάτης θα πρέπει να παραπέμπεται σε δερματολόγο.</a:t>
            </a:r>
          </a:p>
          <a:p>
            <a:r>
              <a:rPr lang="el-GR" b="1" dirty="0" smtClean="0"/>
              <a:t>Σε περίπτωση που ο όνυχας παρουσιάζει χρωματισμό από μη γνωστή αιτία, να μη γίνεται αποχρωματισμός</a:t>
            </a:r>
            <a:r>
              <a:rPr lang="el-GR" dirty="0" smtClean="0"/>
              <a:t> και να παραπέμπεται ο πελάτης σε δερματολόγο.</a:t>
            </a:r>
          </a:p>
          <a:p>
            <a:r>
              <a:rPr lang="el-GR" dirty="0" smtClean="0"/>
              <a:t>Πριν από την περιποίηση των ονύχων θα πρέπει </a:t>
            </a:r>
            <a:r>
              <a:rPr lang="el-GR" b="1" dirty="0" smtClean="0"/>
              <a:t>τα πόδια να πλένονται και τα νύχια να ψεκάζονται με αντισηπτικό διάλυμα.</a:t>
            </a:r>
            <a:endParaRPr lang="el-GR" dirty="0" smtClean="0"/>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86</a:t>
            </a:fld>
            <a:endParaRPr lang="el-G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dirty="0" smtClean="0"/>
              <a:t>Αναστασιάδη </a:t>
            </a:r>
            <a:r>
              <a:rPr lang="el-GR" dirty="0" err="1" smtClean="0"/>
              <a:t>Ντότσικα</a:t>
            </a:r>
            <a:r>
              <a:rPr lang="el-GR" dirty="0" smtClean="0"/>
              <a:t> Ιωάννα Μ.Δ.Ε.</a:t>
            </a:r>
            <a:endParaRPr lang="el-GR" dirty="0"/>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87</a:t>
            </a:fld>
            <a:endParaRPr lang="el-GR"/>
          </a:p>
        </p:txBody>
      </p:sp>
      <p:sp>
        <p:nvSpPr>
          <p:cNvPr id="5" name="4 - Ορθογώνιο"/>
          <p:cNvSpPr/>
          <p:nvPr/>
        </p:nvSpPr>
        <p:spPr>
          <a:xfrm>
            <a:off x="0" y="1"/>
            <a:ext cx="9144000" cy="1692771"/>
          </a:xfrm>
          <a:prstGeom prst="rect">
            <a:avLst/>
          </a:prstGeom>
          <a:gradFill flip="none" rotWithShape="1">
            <a:gsLst>
              <a:gs pos="0">
                <a:schemeClr val="accent4">
                  <a:tint val="10000"/>
                  <a:satMod val="300000"/>
                </a:schemeClr>
              </a:gs>
              <a:gs pos="34000">
                <a:schemeClr val="accent4">
                  <a:tint val="13500"/>
                  <a:satMod val="250000"/>
                </a:schemeClr>
              </a:gs>
              <a:gs pos="100000">
                <a:schemeClr val="accent4">
                  <a:tint val="60000"/>
                  <a:satMod val="200000"/>
                </a:schemeClr>
              </a:gs>
            </a:gsLst>
            <a:path path="circle">
              <a:fillToRect r="100000" b="100000"/>
            </a:path>
            <a:tileRect l="-100000" t="-100000"/>
          </a:gradFill>
        </p:spPr>
        <p:style>
          <a:lnRef idx="1">
            <a:schemeClr val="accent4"/>
          </a:lnRef>
          <a:fillRef idx="2">
            <a:schemeClr val="accent4"/>
          </a:fillRef>
          <a:effectRef idx="1">
            <a:schemeClr val="accent4"/>
          </a:effectRef>
          <a:fontRef idx="minor">
            <a:schemeClr val="dk1"/>
          </a:fontRef>
        </p:style>
        <p:txBody>
          <a:bodyPr wrap="square">
            <a:spAutoFit/>
          </a:bodyPr>
          <a:lstStyle/>
          <a:p>
            <a:r>
              <a:rPr lang="el-GR" sz="2800" dirty="0" smtClean="0"/>
              <a:t>ΜΑΘΗΜΑ 6</a:t>
            </a:r>
            <a:r>
              <a:rPr lang="el-GR" sz="2800" baseline="30000" dirty="0" smtClean="0"/>
              <a:t>ο</a:t>
            </a:r>
            <a:r>
              <a:rPr lang="el-GR" sz="2800" dirty="0" smtClean="0"/>
              <a:t> </a:t>
            </a:r>
          </a:p>
          <a:p>
            <a:r>
              <a:rPr lang="el-GR" sz="4000" dirty="0" smtClean="0"/>
              <a:t> </a:t>
            </a:r>
            <a:r>
              <a:rPr lang="el-GR" sz="3600" dirty="0" smtClean="0"/>
              <a:t>… </a:t>
            </a:r>
            <a:r>
              <a:rPr lang="el-GR" sz="3600" b="1" dirty="0" smtClean="0"/>
              <a:t>Επίδραση εξωγενών παραγόντων στο δέρμα </a:t>
            </a:r>
            <a:r>
              <a:rPr lang="el-GR" sz="2800" dirty="0" smtClean="0"/>
              <a:t>(καύσος- ψύχος-ηλιακή ακτινοβολία- χημικά κλπ.)</a:t>
            </a:r>
            <a:endParaRPr lang="el-GR" sz="2800" dirty="0"/>
          </a:p>
        </p:txBody>
      </p:sp>
      <p:sp>
        <p:nvSpPr>
          <p:cNvPr id="6" name="5 - Ορθογώνιο"/>
          <p:cNvSpPr/>
          <p:nvPr/>
        </p:nvSpPr>
        <p:spPr>
          <a:xfrm>
            <a:off x="0" y="1700808"/>
            <a:ext cx="9144000" cy="5262979"/>
          </a:xfrm>
          <a:prstGeom prst="rect">
            <a:avLst/>
          </a:prstGeom>
          <a:solidFill>
            <a:schemeClr val="accent6">
              <a:lumMod val="50000"/>
            </a:schemeClr>
          </a:solidFill>
        </p:spPr>
        <p:txBody>
          <a:bodyPr wrap="square">
            <a:spAutoFit/>
          </a:bodyPr>
          <a:lstStyle/>
          <a:p>
            <a:pPr>
              <a:buNone/>
            </a:pPr>
            <a:r>
              <a:rPr lang="el-GR" sz="2400" dirty="0" smtClean="0"/>
              <a:t>Η λειτουργική και αισθητική κατάσταση του δέρματος επηρεάζεται από πολλούς εξωτερικούς και εσωτερικούς παράγοντες. </a:t>
            </a:r>
          </a:p>
          <a:p>
            <a:pPr>
              <a:buFont typeface="Wingdings" pitchFamily="2" charset="2"/>
              <a:buChar char="ü"/>
            </a:pPr>
            <a:r>
              <a:rPr lang="el-GR" sz="2400" dirty="0" smtClean="0"/>
              <a:t>Στους </a:t>
            </a:r>
            <a:r>
              <a:rPr lang="el-GR" sz="2400" u="sng" dirty="0" smtClean="0"/>
              <a:t>εξωτερικούς παράγοντες </a:t>
            </a:r>
            <a:r>
              <a:rPr lang="el-GR" sz="2400" dirty="0" smtClean="0"/>
              <a:t>συμπεριλαμβάνεται η υπεριώδης ακτινοβολία, τα αλλεργιογόνα συστατικά, η θερμοκρασία και οι τοξικές ουσίες. </a:t>
            </a:r>
          </a:p>
          <a:p>
            <a:pPr>
              <a:buFont typeface="Wingdings" pitchFamily="2" charset="2"/>
              <a:buChar char="ü"/>
            </a:pPr>
            <a:r>
              <a:rPr lang="el-GR" sz="2400" dirty="0" smtClean="0"/>
              <a:t>Ως </a:t>
            </a:r>
            <a:r>
              <a:rPr lang="el-GR" sz="2400" u="sng" dirty="0" smtClean="0"/>
              <a:t>εσωτερικοί παράγοντες </a:t>
            </a:r>
            <a:r>
              <a:rPr lang="el-GR" sz="2400" dirty="0" smtClean="0"/>
              <a:t>θεωρούνται η γενετική προδιάθεση, η </a:t>
            </a:r>
            <a:r>
              <a:rPr lang="el-GR" sz="2400" dirty="0" err="1" smtClean="0"/>
              <a:t>ορμονολογική</a:t>
            </a:r>
            <a:r>
              <a:rPr lang="el-GR" sz="2400" dirty="0" smtClean="0"/>
              <a:t> και ανοσολογική κατάσταση, το </a:t>
            </a:r>
            <a:r>
              <a:rPr lang="el-GR" sz="2400" dirty="0" err="1" smtClean="0"/>
              <a:t>stress</a:t>
            </a:r>
            <a:r>
              <a:rPr lang="el-GR" sz="2400" dirty="0" smtClean="0"/>
              <a:t>, η ηλικία και η διατροφή.</a:t>
            </a:r>
          </a:p>
          <a:p>
            <a:pPr>
              <a:buNone/>
            </a:pPr>
            <a:r>
              <a:rPr lang="el-GR" sz="2400" dirty="0" smtClean="0"/>
              <a:t>Όλοι αυτοί οι παράγοντες επιδρούν στο δέρμα και υπό συγκεκριμένες συνθήκες δημιουργούν καταστάσεις όπως:</a:t>
            </a:r>
          </a:p>
          <a:p>
            <a:pPr>
              <a:buFont typeface="Wingdings" pitchFamily="2" charset="2"/>
              <a:buChar char="Ø"/>
            </a:pPr>
            <a:r>
              <a:rPr lang="el-GR" sz="2400" dirty="0" smtClean="0"/>
              <a:t> δερματοπάθειες, </a:t>
            </a:r>
          </a:p>
          <a:p>
            <a:pPr>
              <a:buFont typeface="Wingdings" pitchFamily="2" charset="2"/>
              <a:buChar char="Ø"/>
            </a:pPr>
            <a:r>
              <a:rPr lang="el-GR" sz="2400" dirty="0" smtClean="0"/>
              <a:t> γήρανση, </a:t>
            </a:r>
            <a:r>
              <a:rPr lang="el-GR" sz="2400" dirty="0" err="1" smtClean="0"/>
              <a:t>φωτογήρανση</a:t>
            </a:r>
            <a:r>
              <a:rPr lang="el-GR" sz="2400" dirty="0" smtClean="0"/>
              <a:t>, </a:t>
            </a:r>
          </a:p>
          <a:p>
            <a:pPr>
              <a:buFont typeface="Wingdings" pitchFamily="2" charset="2"/>
              <a:buChar char="Ø"/>
            </a:pPr>
            <a:r>
              <a:rPr lang="el-GR" sz="2400" dirty="0" smtClean="0"/>
              <a:t>φλεγμονές, λοιμώξεις, </a:t>
            </a:r>
          </a:p>
          <a:p>
            <a:pPr>
              <a:buFont typeface="Wingdings" pitchFamily="2" charset="2"/>
              <a:buChar char="Ø"/>
            </a:pPr>
            <a:r>
              <a:rPr lang="el-GR" sz="2400" dirty="0" smtClean="0"/>
              <a:t>απορύθμιση της ανοσολογικής λειτουργίας του.    </a:t>
            </a:r>
            <a:endParaRPr lang="el-GR"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p:spPr>
        <p:txBody>
          <a:bodyPr>
            <a:noAutofit/>
          </a:bodyPr>
          <a:lstStyle/>
          <a:p>
            <a:r>
              <a:rPr lang="el-GR" sz="2400" b="1" dirty="0" smtClean="0">
                <a:solidFill>
                  <a:srgbClr val="FFC000"/>
                </a:solidFill>
              </a:rPr>
              <a:t>Ποιοί παράγοντες του περιβάλλοντος ασκούν επίδραση στο δέρμα;</a:t>
            </a:r>
            <a:r>
              <a:rPr lang="el-GR" sz="2400" dirty="0" smtClean="0">
                <a:solidFill>
                  <a:srgbClr val="FFC000"/>
                </a:solidFill>
              </a:rPr>
              <a:t/>
            </a:r>
            <a:br>
              <a:rPr lang="el-GR" sz="2400" dirty="0" smtClean="0">
                <a:solidFill>
                  <a:srgbClr val="FFC000"/>
                </a:solidFill>
              </a:rPr>
            </a:br>
            <a:endParaRPr lang="el-GR" sz="2400" dirty="0">
              <a:solidFill>
                <a:srgbClr val="FFC000"/>
              </a:solidFill>
            </a:endParaRPr>
          </a:p>
        </p:txBody>
      </p:sp>
      <p:sp>
        <p:nvSpPr>
          <p:cNvPr id="3" name="2 - Θέση περιεχομένου"/>
          <p:cNvSpPr>
            <a:spLocks noGrp="1"/>
          </p:cNvSpPr>
          <p:nvPr>
            <p:ph idx="1"/>
          </p:nvPr>
        </p:nvSpPr>
        <p:spPr>
          <a:xfrm>
            <a:off x="0" y="764704"/>
            <a:ext cx="9144000" cy="5361459"/>
          </a:xfrm>
        </p:spPr>
        <p:txBody>
          <a:bodyPr/>
          <a:lstStyle/>
          <a:p>
            <a:pPr>
              <a:buNone/>
            </a:pPr>
            <a:r>
              <a:rPr lang="el-GR" b="1" dirty="0" smtClean="0"/>
              <a:t>1)   Η τριβή και η πίεση </a:t>
            </a:r>
          </a:p>
          <a:p>
            <a:pPr>
              <a:buNone/>
            </a:pPr>
            <a:r>
              <a:rPr lang="el-GR" b="1" dirty="0" smtClean="0"/>
              <a:t>2)   οι τραυματισμοί </a:t>
            </a:r>
          </a:p>
          <a:p>
            <a:pPr>
              <a:buNone/>
            </a:pPr>
            <a:r>
              <a:rPr lang="el-GR" b="1" dirty="0" smtClean="0"/>
              <a:t>3)   η θερμότητα και το ψύχος </a:t>
            </a:r>
          </a:p>
          <a:p>
            <a:pPr>
              <a:buNone/>
            </a:pPr>
            <a:r>
              <a:rPr lang="el-GR" b="1" dirty="0" smtClean="0"/>
              <a:t>4)   η ηλιακή ακτινοβολία.</a:t>
            </a:r>
            <a:endParaRPr lang="el-GR" dirty="0" smtClean="0"/>
          </a:p>
          <a:p>
            <a:pPr>
              <a:buNone/>
            </a:pPr>
            <a:r>
              <a:rPr lang="el-GR" dirty="0" smtClean="0"/>
              <a:t/>
            </a:r>
            <a:br>
              <a:rPr lang="el-GR" dirty="0" smtClean="0"/>
            </a:b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88</a:t>
            </a:fld>
            <a:endParaRPr lang="el-GR"/>
          </a:p>
        </p:txBody>
      </p:sp>
      <p:sp>
        <p:nvSpPr>
          <p:cNvPr id="7" name="6 - Ορθογώνιο"/>
          <p:cNvSpPr/>
          <p:nvPr/>
        </p:nvSpPr>
        <p:spPr>
          <a:xfrm>
            <a:off x="0" y="3212976"/>
            <a:ext cx="9144000" cy="830997"/>
          </a:xfrm>
          <a:prstGeom prst="rect">
            <a:avLst/>
          </a:prstGeom>
        </p:spPr>
        <p:txBody>
          <a:bodyPr wrap="square">
            <a:spAutoFit/>
          </a:bodyPr>
          <a:lstStyle/>
          <a:p>
            <a:r>
              <a:rPr lang="el-GR" sz="2400" b="1" dirty="0" smtClean="0">
                <a:solidFill>
                  <a:srgbClr val="FFC000"/>
                </a:solidFill>
              </a:rPr>
              <a:t>Ποια αποτελέσματα έχει η εφαρμογή πίεσης και τριβής επάνω στο δέρμα;</a:t>
            </a:r>
            <a:endParaRPr lang="el-GR" sz="2400" dirty="0">
              <a:solidFill>
                <a:srgbClr val="FFC000"/>
              </a:solidFill>
            </a:endParaRPr>
          </a:p>
        </p:txBody>
      </p:sp>
      <p:sp>
        <p:nvSpPr>
          <p:cNvPr id="8" name="7 - Ορθογώνιο"/>
          <p:cNvSpPr/>
          <p:nvPr/>
        </p:nvSpPr>
        <p:spPr>
          <a:xfrm>
            <a:off x="0" y="4149080"/>
            <a:ext cx="9144000" cy="1938992"/>
          </a:xfrm>
          <a:prstGeom prst="rect">
            <a:avLst/>
          </a:prstGeom>
        </p:spPr>
        <p:txBody>
          <a:bodyPr wrap="square">
            <a:spAutoFit/>
          </a:bodyPr>
          <a:lstStyle/>
          <a:p>
            <a:pPr>
              <a:buNone/>
            </a:pPr>
            <a:r>
              <a:rPr lang="el-GR" sz="2400" b="1" dirty="0" smtClean="0">
                <a:solidFill>
                  <a:srgbClr val="FFFF00"/>
                </a:solidFill>
              </a:rPr>
              <a:t>1.Πομφόλυγες από τριβή</a:t>
            </a:r>
            <a:r>
              <a:rPr lang="el-GR" sz="2400" b="1" dirty="0" smtClean="0"/>
              <a:t>: </a:t>
            </a:r>
          </a:p>
          <a:p>
            <a:pPr>
              <a:buNone/>
            </a:pPr>
            <a:r>
              <a:rPr lang="el-GR" sz="2400" dirty="0" smtClean="0"/>
              <a:t>είναι αποτέλεσμα έντονης και επαναλαμβανόμενης τριβής. Χαρακτηριστικές είναι οι πομφόλυγες στις παλάμες από τη χρήση εργαλείων ή στην περιοχή του Αχίλλειου τένοντα από σκληρά και κοντά υποδήματα.</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96950"/>
          </a:xfrm>
          <a:solidFill>
            <a:schemeClr val="accent3">
              <a:lumMod val="60000"/>
              <a:lumOff val="40000"/>
            </a:schemeClr>
          </a:solidFill>
        </p:spPr>
        <p:txBody>
          <a:bodyPr>
            <a:normAutofit fontScale="90000"/>
          </a:bodyPr>
          <a:lstStyle/>
          <a:p>
            <a:r>
              <a:rPr lang="el-GR" sz="3100" b="1" dirty="0" smtClean="0"/>
              <a:t/>
            </a:r>
            <a:br>
              <a:rPr lang="el-GR" sz="3100" b="1" dirty="0" smtClean="0"/>
            </a:br>
            <a:r>
              <a:rPr lang="el-GR" sz="3100" b="1" dirty="0" smtClean="0"/>
              <a:t/>
            </a:r>
            <a:br>
              <a:rPr lang="el-GR" sz="3100" b="1" dirty="0" smtClean="0"/>
            </a:br>
            <a:r>
              <a:rPr lang="el-GR" sz="3100" b="1" dirty="0" smtClean="0"/>
              <a:t/>
            </a:r>
            <a:br>
              <a:rPr lang="el-GR" sz="3100" b="1" dirty="0" smtClean="0"/>
            </a:br>
            <a:r>
              <a:rPr lang="el-GR" sz="3100" b="1" dirty="0" smtClean="0"/>
              <a:t>Ποια αποτελέσματα έχει η εφαρμογή πίεσης και τριβής επάνω στο δέρμα;</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0" y="836712"/>
            <a:ext cx="9144000" cy="6021288"/>
          </a:xfrm>
        </p:spPr>
        <p:txBody>
          <a:bodyPr>
            <a:normAutofit fontScale="62500" lnSpcReduction="20000"/>
          </a:bodyPr>
          <a:lstStyle/>
          <a:p>
            <a:pPr>
              <a:buNone/>
            </a:pPr>
            <a:r>
              <a:rPr lang="el-GR" sz="4000" b="1" dirty="0" smtClean="0">
                <a:solidFill>
                  <a:srgbClr val="FFFF00"/>
                </a:solidFill>
              </a:rPr>
              <a:t>2.Υπερκερατώσεις-τύλοι-κάλοι: </a:t>
            </a:r>
          </a:p>
          <a:p>
            <a:pPr>
              <a:buNone/>
            </a:pPr>
            <a:r>
              <a:rPr lang="el-GR" sz="4000" b="1" dirty="0" smtClean="0">
                <a:solidFill>
                  <a:srgbClr val="FFFF00"/>
                </a:solidFill>
              </a:rPr>
              <a:t>η </a:t>
            </a:r>
            <a:r>
              <a:rPr lang="el-GR" sz="4000" b="1" dirty="0" err="1" smtClean="0">
                <a:solidFill>
                  <a:srgbClr val="FFFF00"/>
                </a:solidFill>
              </a:rPr>
              <a:t>υπερκεράτωση</a:t>
            </a:r>
            <a:r>
              <a:rPr lang="el-GR" sz="4000" b="1" dirty="0" smtClean="0">
                <a:solidFill>
                  <a:srgbClr val="FFFF00"/>
                </a:solidFill>
              </a:rPr>
              <a:t> </a:t>
            </a:r>
            <a:r>
              <a:rPr lang="el-GR" sz="4000" dirty="0" smtClean="0"/>
              <a:t>είναι η αύξηση του πάχους της κεράτινης στιβάδας της επιδερμίδας, είτε λόγω αυξημένου ερεθισμού ή λόγω μείωσης της απόπτωσης των </a:t>
            </a:r>
            <a:r>
              <a:rPr lang="el-GR" sz="4000" dirty="0" err="1" smtClean="0"/>
              <a:t>κερατινο</a:t>
            </a:r>
            <a:r>
              <a:rPr lang="el-GR" sz="4000" dirty="0" smtClean="0"/>
              <a:t>-κυττάρων.</a:t>
            </a:r>
          </a:p>
          <a:p>
            <a:pPr>
              <a:buNone/>
            </a:pPr>
            <a:r>
              <a:rPr lang="el-GR" sz="4000" dirty="0" smtClean="0">
                <a:solidFill>
                  <a:srgbClr val="FFFF00"/>
                </a:solidFill>
              </a:rPr>
              <a:t>Οι </a:t>
            </a:r>
            <a:r>
              <a:rPr lang="el-GR" sz="4000" b="1" dirty="0" smtClean="0">
                <a:solidFill>
                  <a:srgbClr val="FFFF00"/>
                </a:solidFill>
              </a:rPr>
              <a:t>κάλοι</a:t>
            </a:r>
            <a:r>
              <a:rPr lang="el-GR" sz="4000" dirty="0" smtClean="0"/>
              <a:t> αποτελούν επίκτητη </a:t>
            </a:r>
            <a:r>
              <a:rPr lang="el-GR" sz="4000" b="1" dirty="0" smtClean="0"/>
              <a:t>επιφανειακή </a:t>
            </a:r>
            <a:r>
              <a:rPr lang="el-GR" sz="4000" dirty="0" smtClean="0"/>
              <a:t>πάχυνση της κεράτινης στιβάδας. </a:t>
            </a:r>
          </a:p>
          <a:p>
            <a:pPr>
              <a:buNone/>
            </a:pPr>
            <a:r>
              <a:rPr lang="el-GR" sz="4000" dirty="0" smtClean="0">
                <a:solidFill>
                  <a:srgbClr val="FFFF00"/>
                </a:solidFill>
              </a:rPr>
              <a:t>Οι </a:t>
            </a:r>
            <a:r>
              <a:rPr lang="el-GR" sz="4000" b="1" dirty="0" smtClean="0">
                <a:solidFill>
                  <a:srgbClr val="FFFF00"/>
                </a:solidFill>
              </a:rPr>
              <a:t>τύλοι</a:t>
            </a:r>
            <a:r>
              <a:rPr lang="el-GR" sz="4000" dirty="0" smtClean="0"/>
              <a:t> αποτελούν επίκτητη κωνοειδή πάχυνση της κεράτινης στιβάδας.</a:t>
            </a:r>
          </a:p>
          <a:p>
            <a:pPr>
              <a:buNone/>
            </a:pPr>
            <a:r>
              <a:rPr lang="el-GR" sz="4000" dirty="0" smtClean="0"/>
              <a:t>Οι τύλοι διακρίνονται σε </a:t>
            </a:r>
            <a:r>
              <a:rPr lang="el-GR" sz="4000" b="1" dirty="0" smtClean="0"/>
              <a:t>σκληρούς </a:t>
            </a:r>
            <a:r>
              <a:rPr lang="el-GR" sz="4000" dirty="0" smtClean="0"/>
              <a:t>και </a:t>
            </a:r>
            <a:r>
              <a:rPr lang="el-GR" sz="4000" b="1" dirty="0" smtClean="0"/>
              <a:t>μαλακούς.</a:t>
            </a:r>
          </a:p>
          <a:p>
            <a:pPr>
              <a:buNone/>
            </a:pPr>
            <a:r>
              <a:rPr lang="el-GR" sz="4000" dirty="0" smtClean="0"/>
              <a:t> Οι </a:t>
            </a:r>
            <a:r>
              <a:rPr lang="el-GR" sz="4000" dirty="0" smtClean="0">
                <a:solidFill>
                  <a:srgbClr val="FFFF00"/>
                </a:solidFill>
              </a:rPr>
              <a:t>σκληροί τύλοι </a:t>
            </a:r>
            <a:r>
              <a:rPr lang="el-GR" sz="4000" dirty="0" smtClean="0"/>
              <a:t>όταν αυξάνουν υπερβολικά σε μέγεθος, </a:t>
            </a:r>
            <a:r>
              <a:rPr lang="el-GR" sz="4000" dirty="0" err="1" smtClean="0"/>
              <a:t>επιπλέκονται</a:t>
            </a:r>
            <a:r>
              <a:rPr lang="el-GR" sz="4000" dirty="0" smtClean="0"/>
              <a:t> με τη δημιουργία ραγάδων, με αποτέλεσμα έντονο πόνο. </a:t>
            </a:r>
          </a:p>
          <a:p>
            <a:pPr>
              <a:buNone/>
            </a:pPr>
            <a:r>
              <a:rPr lang="el-GR" sz="4000" dirty="0" smtClean="0"/>
              <a:t>Οι </a:t>
            </a:r>
            <a:r>
              <a:rPr lang="el-GR" sz="4000" dirty="0" smtClean="0">
                <a:solidFill>
                  <a:srgbClr val="FFFF00"/>
                </a:solidFill>
              </a:rPr>
              <a:t>μαλακοί τύλοι</a:t>
            </a:r>
            <a:r>
              <a:rPr lang="el-GR" sz="4000" dirty="0" smtClean="0"/>
              <a:t> </a:t>
            </a:r>
            <a:r>
              <a:rPr lang="el-GR" sz="4000" u="sng" dirty="0" smtClean="0"/>
              <a:t>διαβρέχονται και επιμολύνονται συχνά από κόκκους και μύκητες</a:t>
            </a:r>
            <a:r>
              <a:rPr lang="el-GR" sz="4000" dirty="0" smtClean="0"/>
              <a:t>, είναι δε ιδιαίτερα επώδυνοι με την πίεση των υποδημάτων.</a:t>
            </a:r>
          </a:p>
          <a:p>
            <a:r>
              <a:rPr lang="el-GR" sz="4000" dirty="0" smtClean="0"/>
              <a:t/>
            </a:r>
            <a:br>
              <a:rPr lang="el-GR" sz="4000" dirty="0" smtClean="0"/>
            </a:br>
            <a:endParaRPr lang="el-GR" sz="4000"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89</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τρίχα</a:t>
            </a:r>
            <a:endParaRPr lang="el-GR" dirty="0"/>
          </a:p>
        </p:txBody>
      </p:sp>
      <p:pic>
        <p:nvPicPr>
          <p:cNvPr id="62468" name="Picture 4" descr="http://images.slideplayer.gr/7/1922666/slides/slide_6.jpg"/>
          <p:cNvPicPr>
            <a:picLocks noChangeAspect="1" noChangeArrowheads="1"/>
          </p:cNvPicPr>
          <p:nvPr/>
        </p:nvPicPr>
        <p:blipFill>
          <a:blip r:embed="rId2" cstate="print"/>
          <a:srcRect/>
          <a:stretch>
            <a:fillRect/>
          </a:stretch>
        </p:blipFill>
        <p:spPr bwMode="auto">
          <a:xfrm>
            <a:off x="-252536" y="0"/>
            <a:ext cx="5112568" cy="6858000"/>
          </a:xfrm>
          <a:prstGeom prst="rect">
            <a:avLst/>
          </a:prstGeom>
          <a:noFill/>
        </p:spPr>
      </p:pic>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ημερομηνίας"/>
          <p:cNvSpPr>
            <a:spLocks noGrp="1"/>
          </p:cNvSpPr>
          <p:nvPr>
            <p:ph type="dt" sz="half" idx="10"/>
          </p:nvPr>
        </p:nvSpPr>
        <p:spPr/>
        <p:txBody>
          <a:bodyPr/>
          <a:lstStyle/>
          <a:p>
            <a:fld id="{EC11180E-9F0C-4FEC-84F9-FA4CE7E99CB8}" type="datetime1">
              <a:rPr lang="el-GR" smtClean="0"/>
              <a:pPr/>
              <a:t>6/12/2014</a:t>
            </a:fld>
            <a:endParaRPr lang="el-GR"/>
          </a:p>
        </p:txBody>
      </p:sp>
      <p:sp>
        <p:nvSpPr>
          <p:cNvPr id="7" name="6 - Θέση αριθμού διαφάνειας"/>
          <p:cNvSpPr>
            <a:spLocks noGrp="1"/>
          </p:cNvSpPr>
          <p:nvPr>
            <p:ph type="sldNum" sz="quarter" idx="12"/>
          </p:nvPr>
        </p:nvSpPr>
        <p:spPr/>
        <p:txBody>
          <a:bodyPr/>
          <a:lstStyle/>
          <a:p>
            <a:fld id="{E4D9FCAE-42D1-4E40-8D2D-229BA24A834B}" type="slidenum">
              <a:rPr lang="el-GR" smtClean="0"/>
              <a:pPr/>
              <a:t>9</a:t>
            </a:fld>
            <a:endParaRPr lang="el-GR"/>
          </a:p>
        </p:txBody>
      </p:sp>
      <p:pic>
        <p:nvPicPr>
          <p:cNvPr id="8" name="Picture 2" descr="http://images.slideplayer.gr/7/1922666/slides/slide_7.jpg"/>
          <p:cNvPicPr>
            <a:picLocks noChangeAspect="1" noChangeArrowheads="1"/>
          </p:cNvPicPr>
          <p:nvPr/>
        </p:nvPicPr>
        <p:blipFill>
          <a:blip r:embed="rId3" cstate="print"/>
          <a:srcRect/>
          <a:stretch>
            <a:fillRect/>
          </a:stretch>
        </p:blipFill>
        <p:spPr bwMode="auto">
          <a:xfrm>
            <a:off x="4716016" y="0"/>
            <a:ext cx="4427984" cy="68580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a:solidFill>
            <a:schemeClr val="accent3">
              <a:lumMod val="60000"/>
              <a:lumOff val="40000"/>
            </a:schemeClr>
          </a:solidFill>
        </p:spPr>
        <p:txBody>
          <a:bodyPr>
            <a:normAutofit/>
          </a:bodyPr>
          <a:lstStyle/>
          <a:p>
            <a:r>
              <a:rPr lang="el-GR" sz="2800" b="1" dirty="0" smtClean="0"/>
              <a:t>Ποιές αλλοιώσεις προκαλούν οι τραυματισμοί επάνω στο δέρμα;</a:t>
            </a:r>
            <a:endParaRPr lang="el-GR" sz="2800" dirty="0"/>
          </a:p>
        </p:txBody>
      </p:sp>
      <p:sp>
        <p:nvSpPr>
          <p:cNvPr id="3" name="2 - Θέση περιεχομένου"/>
          <p:cNvSpPr>
            <a:spLocks noGrp="1"/>
          </p:cNvSpPr>
          <p:nvPr>
            <p:ph idx="1"/>
          </p:nvPr>
        </p:nvSpPr>
        <p:spPr>
          <a:xfrm>
            <a:off x="0" y="1124744"/>
            <a:ext cx="9144000" cy="5733256"/>
          </a:xfrm>
        </p:spPr>
        <p:txBody>
          <a:bodyPr>
            <a:normAutofit fontScale="70000" lnSpcReduction="20000"/>
          </a:bodyPr>
          <a:lstStyle/>
          <a:p>
            <a:pPr>
              <a:buNone/>
            </a:pPr>
            <a:r>
              <a:rPr lang="el-GR" sz="3400" dirty="0" smtClean="0"/>
              <a:t>1.Τα </a:t>
            </a:r>
            <a:r>
              <a:rPr lang="el-GR" sz="3400" dirty="0" smtClean="0">
                <a:solidFill>
                  <a:srgbClr val="FFFF00"/>
                </a:solidFill>
              </a:rPr>
              <a:t>ξένα σώματα </a:t>
            </a:r>
            <a:r>
              <a:rPr lang="el-GR" sz="3400" dirty="0" smtClean="0"/>
              <a:t>που εισέρχονται στο δέρμα, (τραυματισμοί ή τσιμπήματα εντόμων) είναι δυνατόν να προκαλέσουν μια χαρακτηριστική βλάβη που λέγεται </a:t>
            </a:r>
            <a:r>
              <a:rPr lang="el-GR" sz="3400" b="1" dirty="0" smtClean="0">
                <a:solidFill>
                  <a:srgbClr val="FFFF00"/>
                </a:solidFill>
              </a:rPr>
              <a:t>κοκκίωμα.</a:t>
            </a:r>
            <a:r>
              <a:rPr lang="el-GR" sz="3400" dirty="0" smtClean="0">
                <a:solidFill>
                  <a:srgbClr val="FFFF00"/>
                </a:solidFill>
              </a:rPr>
              <a:t> </a:t>
            </a:r>
            <a:r>
              <a:rPr lang="el-GR" sz="3400" dirty="0" smtClean="0"/>
              <a:t>Το κοκκίωμα εμφανίζεται ως ένα μικρό, συνήθως σκληρό ογκίδιο χρώματος </a:t>
            </a:r>
            <a:r>
              <a:rPr lang="el-GR" sz="3400" dirty="0" err="1" smtClean="0"/>
              <a:t>ερυθρόφαιου</a:t>
            </a:r>
            <a:r>
              <a:rPr lang="el-GR" sz="3400" dirty="0" smtClean="0"/>
              <a:t>, που προκαλεί συχνά </a:t>
            </a:r>
            <a:r>
              <a:rPr lang="el-GR" sz="3400" dirty="0" smtClean="0">
                <a:solidFill>
                  <a:srgbClr val="92D050"/>
                </a:solidFill>
              </a:rPr>
              <a:t>κνησμό.</a:t>
            </a:r>
          </a:p>
          <a:p>
            <a:pPr>
              <a:buNone/>
            </a:pPr>
            <a:r>
              <a:rPr lang="el-GR" sz="3400" dirty="0" smtClean="0">
                <a:solidFill>
                  <a:srgbClr val="FFFF00"/>
                </a:solidFill>
              </a:rPr>
              <a:t>2.</a:t>
            </a:r>
            <a:r>
              <a:rPr lang="el-GR" sz="3400" b="1" dirty="0" smtClean="0">
                <a:solidFill>
                  <a:srgbClr val="FFFF00"/>
                </a:solidFill>
              </a:rPr>
              <a:t>Ουλές:</a:t>
            </a:r>
            <a:r>
              <a:rPr lang="el-GR" sz="3400" dirty="0" smtClean="0"/>
              <a:t> δημιουργούνται από νεόπλαστο συνδετικό ιστό στην προσπάθεια του οργανισμού να αναπληρώσει το δέρμα που χάθηκε ή αλλοιώθηκε εξαιτίας τραυματισμού. Είναι ομαλές, λείες, μαλακές και ευκίνητες, </a:t>
            </a:r>
            <a:r>
              <a:rPr lang="el-GR" sz="3400" b="1" dirty="0" smtClean="0">
                <a:solidFill>
                  <a:srgbClr val="92D050"/>
                </a:solidFill>
              </a:rPr>
              <a:t>με χρώμα περίπου του φυσιολογικού δέρματος</a:t>
            </a:r>
            <a:r>
              <a:rPr lang="el-GR" sz="3400" b="1" dirty="0" smtClean="0"/>
              <a:t>.</a:t>
            </a:r>
            <a:endParaRPr lang="el-GR" sz="3400" dirty="0" smtClean="0"/>
          </a:p>
          <a:p>
            <a:pPr>
              <a:buNone/>
            </a:pPr>
            <a:r>
              <a:rPr lang="el-GR" sz="3400" dirty="0" smtClean="0">
                <a:solidFill>
                  <a:srgbClr val="FFFF00"/>
                </a:solidFill>
              </a:rPr>
              <a:t>3.</a:t>
            </a:r>
            <a:r>
              <a:rPr lang="el-GR" sz="3400" b="1" dirty="0" smtClean="0">
                <a:solidFill>
                  <a:srgbClr val="FFFF00"/>
                </a:solidFill>
              </a:rPr>
              <a:t>Υπερτροφικές ουλές:</a:t>
            </a:r>
            <a:r>
              <a:rPr lang="el-GR" sz="3400" dirty="0" smtClean="0"/>
              <a:t> οφείλονται σε υπερπλασία της στιβάδας του κολλαγόνου. Είναι παχιές, ερυθρές, σκληρές, και </a:t>
            </a:r>
            <a:r>
              <a:rPr lang="el-GR" sz="3400" b="1" dirty="0" smtClean="0"/>
              <a:t>περιορίζονται στην περιοχή του τραύματος.</a:t>
            </a:r>
            <a:r>
              <a:rPr lang="el-GR" sz="3400" dirty="0" smtClean="0"/>
              <a:t> Υποχωρούν αργά, μετά από μήνες ή χρόνια.</a:t>
            </a:r>
          </a:p>
          <a:p>
            <a:pPr>
              <a:buNone/>
            </a:pPr>
            <a:r>
              <a:rPr lang="el-GR" sz="3400" b="1" dirty="0" smtClean="0">
                <a:solidFill>
                  <a:srgbClr val="FFFF00"/>
                </a:solidFill>
              </a:rPr>
              <a:t>4.Χηλοειδή:</a:t>
            </a:r>
            <a:r>
              <a:rPr lang="el-GR" sz="3400" dirty="0" smtClean="0">
                <a:solidFill>
                  <a:srgbClr val="FFFF00"/>
                </a:solidFill>
              </a:rPr>
              <a:t> </a:t>
            </a:r>
            <a:r>
              <a:rPr lang="el-GR" sz="3400" dirty="0" smtClean="0"/>
              <a:t>οφείλονται και αυτά σε υπερπλασία της στιβάδας του κολλαγόνου. Είναι σκληρά, λεία, ερυθρά και τις περισσότερες φορές </a:t>
            </a:r>
            <a:r>
              <a:rPr lang="el-GR" sz="3400" b="1" dirty="0" smtClean="0"/>
              <a:t>ξεπερνούν σε μέγεθος το τραύμα και δεν υποχωρούν από μόνα τους.</a:t>
            </a:r>
            <a:endParaRPr lang="el-GR" sz="3400" dirty="0" smtClean="0"/>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90</a:t>
            </a:fld>
            <a:endParaRPr lang="el-G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a:solidFill>
            <a:schemeClr val="accent3">
              <a:lumMod val="60000"/>
              <a:lumOff val="40000"/>
            </a:schemeClr>
          </a:solidFill>
        </p:spPr>
        <p:txBody>
          <a:bodyPr>
            <a:normAutofit/>
          </a:bodyPr>
          <a:lstStyle/>
          <a:p>
            <a:r>
              <a:rPr lang="el-GR" sz="2400" b="1" dirty="0" smtClean="0"/>
              <a:t>Ποιές βλάβες προκαλεί στο δέρμα η έκθεση στη θερμότητα;</a:t>
            </a:r>
            <a:endParaRPr lang="el-GR" sz="2400" dirty="0"/>
          </a:p>
        </p:txBody>
      </p:sp>
      <p:sp>
        <p:nvSpPr>
          <p:cNvPr id="3" name="2 - Θέση περιεχομένου"/>
          <p:cNvSpPr>
            <a:spLocks noGrp="1"/>
          </p:cNvSpPr>
          <p:nvPr>
            <p:ph idx="1"/>
          </p:nvPr>
        </p:nvSpPr>
        <p:spPr>
          <a:xfrm>
            <a:off x="0" y="692696"/>
            <a:ext cx="9144000" cy="6165304"/>
          </a:xfrm>
        </p:spPr>
        <p:txBody>
          <a:bodyPr>
            <a:noAutofit/>
          </a:bodyPr>
          <a:lstStyle/>
          <a:p>
            <a:pPr>
              <a:buNone/>
            </a:pPr>
            <a:r>
              <a:rPr lang="el-GR" sz="2000" b="1" dirty="0" smtClean="0">
                <a:solidFill>
                  <a:srgbClr val="FFFF00"/>
                </a:solidFill>
              </a:rPr>
              <a:t>1.Θερμικά εγκαύματα</a:t>
            </a:r>
            <a:r>
              <a:rPr lang="el-GR" sz="2000" b="1" dirty="0" smtClean="0"/>
              <a:t>:</a:t>
            </a:r>
            <a:r>
              <a:rPr lang="el-GR" sz="2000" dirty="0" smtClean="0"/>
              <a:t>  προκαλούνται από την επαφή με υγρά που βράζουν, με ατμούς ή πυρακτωμένα αντικείμενα. Η χαμηλότερη θερμοκρασία κατά την οποία μπορεί να παρατηρηθεί έγκαυμα είναι 44</a:t>
            </a:r>
            <a:r>
              <a:rPr lang="el-GR" sz="2000" baseline="30000" dirty="0" smtClean="0"/>
              <a:t>0</a:t>
            </a:r>
            <a:r>
              <a:rPr lang="el-GR" sz="2000" dirty="0" smtClean="0"/>
              <a:t>C. Τα εγκαύματα διακρίνονται σε </a:t>
            </a:r>
            <a:r>
              <a:rPr lang="el-GR" sz="2000" b="1" dirty="0" smtClean="0"/>
              <a:t>3 βαθμούς</a:t>
            </a:r>
            <a:r>
              <a:rPr lang="el-GR" sz="2000" dirty="0" smtClean="0"/>
              <a:t>: </a:t>
            </a:r>
            <a:r>
              <a:rPr lang="el-GR" sz="2000" b="1" dirty="0" smtClean="0"/>
              <a:t>α) 1ου βαθμού,</a:t>
            </a:r>
            <a:r>
              <a:rPr lang="el-GR" sz="2000" dirty="0" smtClean="0"/>
              <a:t> που χαρακτηρίζεται από ερύθημα και οίδημα του δέρματος </a:t>
            </a:r>
            <a:r>
              <a:rPr lang="el-GR" sz="2000" b="1" dirty="0" smtClean="0"/>
              <a:t>β) 2ου βαθμού,</a:t>
            </a:r>
            <a:r>
              <a:rPr lang="el-GR" sz="2000" dirty="0" smtClean="0"/>
              <a:t> όπου έχουμε προσβολή και του χορίου, και </a:t>
            </a:r>
            <a:r>
              <a:rPr lang="el-GR" sz="2000" b="1" dirty="0" smtClean="0"/>
              <a:t>γ) 3ου βαθμού,</a:t>
            </a:r>
            <a:r>
              <a:rPr lang="el-GR" sz="2000" dirty="0" smtClean="0"/>
              <a:t> όπου επέρχεται νέκρωση όλου του πάχους του δέρματος.</a:t>
            </a:r>
          </a:p>
          <a:p>
            <a:pPr>
              <a:buNone/>
            </a:pPr>
            <a:r>
              <a:rPr lang="el-GR" sz="2000" dirty="0" smtClean="0"/>
              <a:t>Οι συχνότερες συνέπειες των εγκαυμάτων στο δέρμα είναι </a:t>
            </a:r>
            <a:r>
              <a:rPr lang="el-GR" sz="2000" b="1" dirty="0" smtClean="0">
                <a:solidFill>
                  <a:srgbClr val="FFFF00"/>
                </a:solidFill>
              </a:rPr>
              <a:t>οι δυσχρωμίες και οι ουλές. </a:t>
            </a:r>
            <a:r>
              <a:rPr lang="el-GR" sz="2000" b="1" dirty="0" smtClean="0">
                <a:solidFill>
                  <a:srgbClr val="00B050"/>
                </a:solidFill>
              </a:rPr>
              <a:t>Οι ουλές</a:t>
            </a:r>
            <a:r>
              <a:rPr lang="el-GR" sz="2000" dirty="0" smtClean="0"/>
              <a:t> εξαιτίας των εγκαυμάτων μπορεί να είναι ανώμαλες και να καταλήξουν στο σχηματισμό </a:t>
            </a:r>
            <a:r>
              <a:rPr lang="el-GR" sz="2000" b="1" dirty="0" smtClean="0">
                <a:solidFill>
                  <a:srgbClr val="00B050"/>
                </a:solidFill>
              </a:rPr>
              <a:t>χηλοειδούς.</a:t>
            </a:r>
            <a:r>
              <a:rPr lang="el-GR" sz="2000" dirty="0" smtClean="0"/>
              <a:t> Οι δυσχρωμίες διακρίνονται στις </a:t>
            </a:r>
            <a:r>
              <a:rPr lang="el-GR" sz="2000" b="1" dirty="0" err="1" smtClean="0">
                <a:solidFill>
                  <a:srgbClr val="FFFF00"/>
                </a:solidFill>
              </a:rPr>
              <a:t>μελαγχρώσεις</a:t>
            </a:r>
            <a:r>
              <a:rPr lang="el-GR" sz="2000" b="1" dirty="0" smtClean="0"/>
              <a:t> και τις </a:t>
            </a:r>
            <a:r>
              <a:rPr lang="el-GR" sz="2000" b="1" dirty="0" err="1" smtClean="0">
                <a:solidFill>
                  <a:srgbClr val="FFFF00"/>
                </a:solidFill>
              </a:rPr>
              <a:t>αχρωμίες</a:t>
            </a:r>
            <a:r>
              <a:rPr lang="el-GR" sz="2000" b="1" dirty="0" smtClean="0">
                <a:solidFill>
                  <a:srgbClr val="FFFF00"/>
                </a:solidFill>
              </a:rPr>
              <a:t>.</a:t>
            </a:r>
            <a:r>
              <a:rPr lang="el-GR" sz="2000" dirty="0" smtClean="0">
                <a:solidFill>
                  <a:srgbClr val="FFFF00"/>
                </a:solidFill>
              </a:rPr>
              <a:t> </a:t>
            </a:r>
            <a:r>
              <a:rPr lang="el-GR" sz="2000" dirty="0" smtClean="0"/>
              <a:t>Οι </a:t>
            </a:r>
            <a:r>
              <a:rPr lang="el-GR" sz="2000" dirty="0" err="1" smtClean="0"/>
              <a:t>μελαγχρώσεις</a:t>
            </a:r>
            <a:r>
              <a:rPr lang="el-GR" sz="2000" dirty="0" smtClean="0"/>
              <a:t> παρατηρούνται μετά από επιφανειακά εγκαύματα σε άτομα σκουρόχρωμα ή σε περιοχές που εκτίθενται στην ακτινοβολία. Οι </a:t>
            </a:r>
            <a:r>
              <a:rPr lang="el-GR" sz="2000" dirty="0" err="1" smtClean="0"/>
              <a:t>αχρωμίες</a:t>
            </a:r>
            <a:r>
              <a:rPr lang="el-GR" sz="2000" dirty="0" smtClean="0"/>
              <a:t> παραμένουν μετά από βαθύτερα εγκαύματα, εξαιτίας εκτεταμένης καταστροφής των </a:t>
            </a:r>
            <a:r>
              <a:rPr lang="el-GR" sz="2000" dirty="0" err="1" smtClean="0"/>
              <a:t>μελανινοκυττάρων</a:t>
            </a:r>
            <a:r>
              <a:rPr lang="el-GR" sz="2000" dirty="0" smtClean="0"/>
              <a:t>. Η εξάλειψη αυτών των δυσχρωμιών είναι δύσκολη και αμφίβολη.</a:t>
            </a:r>
          </a:p>
          <a:p>
            <a:pPr>
              <a:buNone/>
            </a:pPr>
            <a:r>
              <a:rPr lang="el-GR" sz="2000" b="1" dirty="0" smtClean="0">
                <a:solidFill>
                  <a:srgbClr val="FFFF00"/>
                </a:solidFill>
              </a:rPr>
              <a:t>2.Ερύθημα από θερμότητα</a:t>
            </a:r>
            <a:r>
              <a:rPr lang="el-GR" sz="2000" b="1" dirty="0" smtClean="0"/>
              <a:t>:</a:t>
            </a:r>
            <a:r>
              <a:rPr lang="el-GR" sz="2000" dirty="0" smtClean="0"/>
              <a:t> δημιουργείται από χρόνια και παρατεταμένη έκθεση σε θερμότητα, η οποία είναι ανεπαρκής να προκαλέσει έγκαυμα. Η πιο συχνή αιτία αυτής της πάθησης είναι η παραμονή δίπλα σε μαγκάλι ή άλλη πηγή θερμότητας.</a:t>
            </a:r>
          </a:p>
          <a:p>
            <a:pPr>
              <a:buNone/>
            </a:pPr>
            <a:r>
              <a:rPr lang="el-GR" sz="2000" dirty="0" smtClean="0"/>
              <a:t/>
            </a:r>
            <a:br>
              <a:rPr lang="el-GR" sz="2000" dirty="0" smtClean="0"/>
            </a:br>
            <a:endParaRPr lang="el-GR" sz="2000"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91</a:t>
            </a:fld>
            <a:endParaRPr lang="el-G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96950"/>
          </a:xfrm>
          <a:solidFill>
            <a:schemeClr val="accent3">
              <a:lumMod val="60000"/>
              <a:lumOff val="40000"/>
            </a:schemeClr>
          </a:solidFill>
        </p:spPr>
        <p:txBody>
          <a:bodyPr>
            <a:normAutofit fontScale="90000"/>
          </a:bodyPr>
          <a:lstStyle/>
          <a:p>
            <a:r>
              <a:rPr lang="el-GR" sz="3100" b="1" dirty="0" smtClean="0"/>
              <a:t/>
            </a:r>
            <a:br>
              <a:rPr lang="el-GR" sz="3100" b="1" dirty="0" smtClean="0"/>
            </a:br>
            <a:r>
              <a:rPr lang="el-GR" sz="3100" b="1" dirty="0" smtClean="0"/>
              <a:t/>
            </a:r>
            <a:br>
              <a:rPr lang="el-GR" sz="3100" b="1" dirty="0" smtClean="0"/>
            </a:br>
            <a:r>
              <a:rPr lang="el-GR" sz="3100" b="1" dirty="0" smtClean="0"/>
              <a:t/>
            </a:r>
            <a:br>
              <a:rPr lang="el-GR" sz="3100" b="1" dirty="0" smtClean="0"/>
            </a:br>
            <a:r>
              <a:rPr lang="el-GR" sz="3100" b="1" dirty="0" smtClean="0"/>
              <a:t>Ποιές βλάβες προκαλεί στο δέρμα η έκθεση στο ψύχος;</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0" y="836712"/>
            <a:ext cx="9144000" cy="6021288"/>
          </a:xfrm>
        </p:spPr>
        <p:txBody>
          <a:bodyPr>
            <a:normAutofit fontScale="62500" lnSpcReduction="20000"/>
          </a:bodyPr>
          <a:lstStyle/>
          <a:p>
            <a:pPr>
              <a:buNone/>
            </a:pPr>
            <a:r>
              <a:rPr lang="el-GR" b="1" dirty="0" smtClean="0">
                <a:solidFill>
                  <a:srgbClr val="FFFF00"/>
                </a:solidFill>
              </a:rPr>
              <a:t>1.Κρυοπαγήματα:</a:t>
            </a:r>
            <a:r>
              <a:rPr lang="el-GR" dirty="0" smtClean="0">
                <a:solidFill>
                  <a:srgbClr val="FFFF00"/>
                </a:solidFill>
              </a:rPr>
              <a:t> </a:t>
            </a:r>
            <a:r>
              <a:rPr lang="el-GR" dirty="0" smtClean="0"/>
              <a:t>προκαλούνται από έκθεση σε ισχυρό ψύχος από -10</a:t>
            </a:r>
            <a:r>
              <a:rPr lang="el-GR" baseline="30000" dirty="0" smtClean="0"/>
              <a:t>o</a:t>
            </a:r>
            <a:r>
              <a:rPr lang="el-GR" dirty="0" smtClean="0"/>
              <a:t>C έως -20</a:t>
            </a:r>
            <a:r>
              <a:rPr lang="el-GR" baseline="30000" dirty="0" smtClean="0"/>
              <a:t>o</a:t>
            </a:r>
            <a:r>
              <a:rPr lang="el-GR" dirty="0" smtClean="0"/>
              <a:t>C. Οι βλάβες εντοπίζονται ιδιαίτερα στα ακάλυπτα μέρη του σώματος (μύτη-αυτιά-</a:t>
            </a:r>
            <a:r>
              <a:rPr lang="el-GR" dirty="0" err="1" smtClean="0"/>
              <a:t>μάγουλ</a:t>
            </a:r>
            <a:r>
              <a:rPr lang="el-GR" dirty="0" smtClean="0"/>
              <a:t>α), αλλά και στα χέρια-πόδια.</a:t>
            </a:r>
          </a:p>
          <a:p>
            <a:pPr>
              <a:buNone/>
            </a:pPr>
            <a:r>
              <a:rPr lang="el-GR" b="1" dirty="0" smtClean="0">
                <a:solidFill>
                  <a:srgbClr val="FFFF00"/>
                </a:solidFill>
              </a:rPr>
              <a:t>2.Χείμετλα (ή χιονίστρες):</a:t>
            </a:r>
            <a:r>
              <a:rPr lang="el-GR" dirty="0" smtClean="0">
                <a:solidFill>
                  <a:srgbClr val="FFFF00"/>
                </a:solidFill>
              </a:rPr>
              <a:t> </a:t>
            </a:r>
            <a:r>
              <a:rPr lang="el-GR" dirty="0" smtClean="0"/>
              <a:t>η πιο συνηθισμένη δερματοπάθεια από όσες οφείλονται στο ψύχος. Αποτελούν εκδήλωση μη φυσιολογικής υπερευαισθησίας στο υγρό ψύχος (θερμοκρασία 8-10</a:t>
            </a:r>
            <a:r>
              <a:rPr lang="el-GR" baseline="30000" dirty="0" smtClean="0"/>
              <a:t>o</a:t>
            </a:r>
            <a:r>
              <a:rPr lang="el-GR" dirty="0" smtClean="0"/>
              <a:t>C). Χαρακτηρίζονται από ελαφρά οιδηματώδεις, </a:t>
            </a:r>
            <a:r>
              <a:rPr lang="el-GR" dirty="0" err="1" smtClean="0">
                <a:solidFill>
                  <a:srgbClr val="92D050"/>
                </a:solidFill>
              </a:rPr>
              <a:t>ερυθροκύανες</a:t>
            </a:r>
            <a:r>
              <a:rPr lang="el-GR" dirty="0" smtClean="0">
                <a:solidFill>
                  <a:srgbClr val="92D050"/>
                </a:solidFill>
              </a:rPr>
              <a:t> κηλίδες </a:t>
            </a:r>
            <a:r>
              <a:rPr lang="el-GR" dirty="0" smtClean="0"/>
              <a:t>που εντοπίζονται στην άκρη της μύτης, στις κνήμες, τα αυτιά και τα δάχτυλα χεριών και ποδιών.</a:t>
            </a:r>
          </a:p>
          <a:p>
            <a:pPr>
              <a:buNone/>
            </a:pPr>
            <a:r>
              <a:rPr lang="el-GR" b="1" dirty="0" smtClean="0">
                <a:solidFill>
                  <a:srgbClr val="FFFF00"/>
                </a:solidFill>
              </a:rPr>
              <a:t>3.Ερυθροκυάνωση-ακροκυάνωση:</a:t>
            </a:r>
            <a:r>
              <a:rPr lang="el-GR" dirty="0" smtClean="0">
                <a:solidFill>
                  <a:srgbClr val="FFFF00"/>
                </a:solidFill>
              </a:rPr>
              <a:t> </a:t>
            </a:r>
            <a:r>
              <a:rPr lang="el-GR" dirty="0" smtClean="0"/>
              <a:t>παρουσιάζεται σχεδόν αποκλειστικά σε νεαρές γυναίκες, με εντόπιση κυρίως στις κνήμες. Χαρακτηρίζεται από </a:t>
            </a:r>
            <a:r>
              <a:rPr lang="el-GR" b="1" dirty="0" err="1" smtClean="0">
                <a:solidFill>
                  <a:srgbClr val="92D050"/>
                </a:solidFill>
              </a:rPr>
              <a:t>ερυθροκύανες</a:t>
            </a:r>
            <a:r>
              <a:rPr lang="el-GR" b="1" dirty="0" smtClean="0">
                <a:solidFill>
                  <a:srgbClr val="92D050"/>
                </a:solidFill>
              </a:rPr>
              <a:t> πλάκες</a:t>
            </a:r>
            <a:r>
              <a:rPr lang="el-GR" dirty="0" smtClean="0"/>
              <a:t> στην πρόσθια έξω επιφάνεια του κάτω τριτημορίου των κνημών. Η </a:t>
            </a:r>
            <a:r>
              <a:rPr lang="el-GR" b="1" dirty="0" err="1" smtClean="0">
                <a:solidFill>
                  <a:srgbClr val="92D050"/>
                </a:solidFill>
              </a:rPr>
              <a:t>ακροκυάνωση</a:t>
            </a:r>
            <a:r>
              <a:rPr lang="el-GR" dirty="0" smtClean="0">
                <a:solidFill>
                  <a:srgbClr val="92D050"/>
                </a:solidFill>
              </a:rPr>
              <a:t> </a:t>
            </a:r>
            <a:r>
              <a:rPr lang="el-GR" dirty="0" smtClean="0"/>
              <a:t>είναι παρόμοια κατάσταση, που εντοπίζεται συχνότερα στα χέρια των γυναικών.</a:t>
            </a:r>
          </a:p>
          <a:p>
            <a:pPr>
              <a:buNone/>
            </a:pPr>
            <a:r>
              <a:rPr lang="el-GR" dirty="0" smtClean="0">
                <a:solidFill>
                  <a:srgbClr val="FFFF00"/>
                </a:solidFill>
              </a:rPr>
              <a:t>4.</a:t>
            </a:r>
            <a:r>
              <a:rPr lang="el-GR" b="1" dirty="0" smtClean="0">
                <a:solidFill>
                  <a:srgbClr val="FFFF00"/>
                </a:solidFill>
              </a:rPr>
              <a:t>Φαινόμενο </a:t>
            </a:r>
            <a:r>
              <a:rPr lang="el-GR" b="1" dirty="0" err="1" smtClean="0">
                <a:solidFill>
                  <a:srgbClr val="FFFF00"/>
                </a:solidFill>
              </a:rPr>
              <a:t>Raynaud</a:t>
            </a:r>
            <a:r>
              <a:rPr lang="el-GR" b="1" dirty="0" smtClean="0"/>
              <a:t>:</a:t>
            </a:r>
            <a:r>
              <a:rPr lang="el-GR" dirty="0" smtClean="0"/>
              <a:t> οφείλεται σε υπερευαισθησία στο ψύχος, καθώς και σε μηχανικούς και φυσικούς παράγοντες. Η κλινική εικόνα του φαινομένου είναι χαρακτηριστική: με αφορμή την έκθεση στο ψύχος, εμβάπτιση των χεριών σε κρύο νερό πίεση ή έντονη συγκίνηση τα δάχτυλα-συνήθως ο δείκτης, ο μέσος και ο παράμεσος-γίνονται απότομα </a:t>
            </a:r>
            <a:r>
              <a:rPr lang="el-GR" b="1" dirty="0" smtClean="0">
                <a:solidFill>
                  <a:srgbClr val="92D050"/>
                </a:solidFill>
              </a:rPr>
              <a:t>ωχρά,</a:t>
            </a:r>
            <a:r>
              <a:rPr lang="el-GR" b="1" dirty="0" smtClean="0"/>
              <a:t> </a:t>
            </a:r>
            <a:r>
              <a:rPr lang="el-GR" dirty="0" smtClean="0"/>
              <a:t>μετά λίγα λεπτά </a:t>
            </a:r>
            <a:r>
              <a:rPr lang="el-GR" b="1" dirty="0" err="1" smtClean="0">
                <a:solidFill>
                  <a:srgbClr val="92D050"/>
                </a:solidFill>
              </a:rPr>
              <a:t>κυανωτικά</a:t>
            </a:r>
            <a:r>
              <a:rPr lang="el-GR" dirty="0" smtClean="0">
                <a:solidFill>
                  <a:srgbClr val="92D050"/>
                </a:solidFill>
              </a:rPr>
              <a:t> </a:t>
            </a:r>
            <a:r>
              <a:rPr lang="el-GR" dirty="0" smtClean="0"/>
              <a:t>και στη συνέχεια</a:t>
            </a:r>
            <a:r>
              <a:rPr lang="el-GR" dirty="0" smtClean="0">
                <a:solidFill>
                  <a:srgbClr val="92D050"/>
                </a:solidFill>
              </a:rPr>
              <a:t> </a:t>
            </a:r>
            <a:r>
              <a:rPr lang="el-GR" b="1" dirty="0" smtClean="0">
                <a:solidFill>
                  <a:srgbClr val="92D050"/>
                </a:solidFill>
              </a:rPr>
              <a:t>ερυθρά.</a:t>
            </a:r>
            <a:r>
              <a:rPr lang="el-GR" dirty="0" smtClean="0"/>
              <a:t> Το φαινόμενο αυτό είναι πιο συχνό στις γυναίκες. Αν εμφανίζεται πολλές φορές την ημέρα, υπάρχει κίνδυνος μη αναστρέψιμων βλαβών.</a:t>
            </a:r>
          </a:p>
          <a:p>
            <a:pPr>
              <a:buNone/>
            </a:pPr>
            <a:r>
              <a:rPr lang="el-GR" dirty="0" smtClean="0"/>
              <a:t/>
            </a:r>
            <a:br>
              <a:rPr lang="el-GR" dirty="0" smtClean="0"/>
            </a:b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92</a:t>
            </a:fld>
            <a:endParaRPr lang="el-G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a:solidFill>
            <a:schemeClr val="accent2"/>
          </a:solidFill>
        </p:spPr>
        <p:txBody>
          <a:bodyPr>
            <a:noAutofit/>
          </a:bodyPr>
          <a:lstStyle/>
          <a:p>
            <a:r>
              <a:rPr lang="el-GR" sz="3600" dirty="0" smtClean="0"/>
              <a:t>ΜΑΘΗΜΑ  7</a:t>
            </a:r>
            <a:r>
              <a:rPr lang="el-GR" sz="3600" baseline="30000" dirty="0" smtClean="0"/>
              <a:t>ο</a:t>
            </a:r>
            <a:r>
              <a:rPr lang="el-GR" sz="3600" dirty="0" smtClean="0"/>
              <a:t> </a:t>
            </a:r>
            <a:br>
              <a:rPr lang="el-GR" sz="3600" dirty="0" smtClean="0"/>
            </a:br>
            <a:r>
              <a:rPr lang="el-GR" sz="2800" dirty="0" smtClean="0"/>
              <a:t>Το δέρμα και η μόλυνση του περιβάλλοντος</a:t>
            </a:r>
            <a:endParaRPr lang="el-GR" sz="2800" dirty="0"/>
          </a:p>
        </p:txBody>
      </p:sp>
      <p:sp>
        <p:nvSpPr>
          <p:cNvPr id="3" name="2 - Θέση περιεχομένου"/>
          <p:cNvSpPr>
            <a:spLocks noGrp="1"/>
          </p:cNvSpPr>
          <p:nvPr>
            <p:ph idx="1"/>
          </p:nvPr>
        </p:nvSpPr>
        <p:spPr>
          <a:xfrm>
            <a:off x="323528" y="1124744"/>
            <a:ext cx="8640960" cy="5001419"/>
          </a:xfrm>
        </p:spPr>
        <p:txBody>
          <a:bodyPr>
            <a:noAutofit/>
          </a:bodyPr>
          <a:lstStyle/>
          <a:p>
            <a:r>
              <a:rPr lang="el-GR" sz="2400" u="sng" dirty="0" smtClean="0"/>
              <a:t>Δέρμα και βλαβερές ουσίες</a:t>
            </a:r>
            <a:endParaRPr lang="en-US" sz="2400" u="sng" dirty="0" smtClean="0"/>
          </a:p>
          <a:p>
            <a:pPr>
              <a:buNone/>
            </a:pPr>
            <a:r>
              <a:rPr lang="el-GR" sz="2400" dirty="0" smtClean="0"/>
              <a:t>Το δέρμα εξαιτίας της </a:t>
            </a:r>
            <a:r>
              <a:rPr lang="el-GR" sz="2400" dirty="0" smtClean="0">
                <a:solidFill>
                  <a:srgbClr val="FFFF00"/>
                </a:solidFill>
              </a:rPr>
              <a:t>κεράτινης στιβάδας </a:t>
            </a:r>
            <a:r>
              <a:rPr lang="el-GR" sz="2400" dirty="0" smtClean="0"/>
              <a:t>και του </a:t>
            </a:r>
            <a:r>
              <a:rPr lang="el-GR" sz="2400" dirty="0" smtClean="0">
                <a:solidFill>
                  <a:srgbClr val="FFFF00"/>
                </a:solidFill>
              </a:rPr>
              <a:t>λιπώδους εκκρίματος</a:t>
            </a:r>
            <a:r>
              <a:rPr lang="en-US" sz="2400" dirty="0" smtClean="0">
                <a:solidFill>
                  <a:srgbClr val="FFFF00"/>
                </a:solidFill>
              </a:rPr>
              <a:t> </a:t>
            </a:r>
            <a:r>
              <a:rPr lang="el-GR" sz="2400" dirty="0" smtClean="0">
                <a:solidFill>
                  <a:srgbClr val="FFFF00"/>
                </a:solidFill>
              </a:rPr>
              <a:t>των σμηγματογόνων αδένων </a:t>
            </a:r>
            <a:r>
              <a:rPr lang="el-GR" sz="2400" dirty="0" smtClean="0"/>
              <a:t>γίνεται </a:t>
            </a:r>
            <a:r>
              <a:rPr lang="el-GR" sz="2400" u="sng" dirty="0" smtClean="0"/>
              <a:t>ανθεκτικό </a:t>
            </a:r>
            <a:r>
              <a:rPr lang="el-GR" sz="2400" dirty="0" smtClean="0"/>
              <a:t>στη δίοδο διαφόρων ουσιών.</a:t>
            </a:r>
          </a:p>
          <a:p>
            <a:pPr>
              <a:buNone/>
            </a:pPr>
            <a:r>
              <a:rPr lang="el-GR" sz="2400" dirty="0" smtClean="0"/>
              <a:t>Ωστόσο, οι </a:t>
            </a:r>
            <a:r>
              <a:rPr lang="el-GR" sz="2400" dirty="0" smtClean="0">
                <a:solidFill>
                  <a:srgbClr val="92D050"/>
                </a:solidFill>
              </a:rPr>
              <a:t>διαβρωτικές και λιποδιαλυτές ουσίες </a:t>
            </a:r>
            <a:r>
              <a:rPr lang="el-GR" sz="2400" dirty="0" smtClean="0"/>
              <a:t>καταστρέφουν την κεράτινη</a:t>
            </a:r>
            <a:r>
              <a:rPr lang="en-US" sz="2400" dirty="0" smtClean="0"/>
              <a:t> </a:t>
            </a:r>
            <a:r>
              <a:rPr lang="el-GR" sz="2400" dirty="0" smtClean="0"/>
              <a:t>στιβάδα και εισέρχονται ταχύτατα στον οργανισμό. Τέτοιες είναι: το</a:t>
            </a:r>
            <a:r>
              <a:rPr lang="en-US" sz="2400" dirty="0" smtClean="0"/>
              <a:t> </a:t>
            </a:r>
            <a:r>
              <a:rPr lang="el-GR" sz="2400" dirty="0" smtClean="0"/>
              <a:t>χλωροφόρμιο, ο αιθέρας, οι διάφοροι διαλύτες, οι </a:t>
            </a:r>
            <a:r>
              <a:rPr lang="el-GR" sz="2400" dirty="0" err="1" smtClean="0"/>
              <a:t>οργανοφωσφορικοί</a:t>
            </a:r>
            <a:r>
              <a:rPr lang="en-US" sz="2400" dirty="0" smtClean="0"/>
              <a:t> </a:t>
            </a:r>
            <a:r>
              <a:rPr lang="el-GR" sz="2400" dirty="0" smtClean="0"/>
              <a:t>εστέρες, τα βαρέα μέταλλα και τα πτητικά φυτοφάρμακα. </a:t>
            </a:r>
          </a:p>
          <a:p>
            <a:pPr>
              <a:buNone/>
            </a:pPr>
            <a:r>
              <a:rPr lang="el-GR" sz="2400" dirty="0" smtClean="0"/>
              <a:t>Μερικές ουσίες</a:t>
            </a:r>
            <a:r>
              <a:rPr lang="en-US" sz="2400" dirty="0" smtClean="0"/>
              <a:t> </a:t>
            </a:r>
            <a:r>
              <a:rPr lang="el-GR" sz="2400" dirty="0" smtClean="0"/>
              <a:t>μπορεί να απομακρύνουν το προστατευτικό στρώμα, καθιστώντας το δέρμα</a:t>
            </a:r>
            <a:r>
              <a:rPr lang="en-US" sz="2400" dirty="0" smtClean="0"/>
              <a:t> </a:t>
            </a:r>
            <a:r>
              <a:rPr lang="el-GR" sz="2400" dirty="0" smtClean="0"/>
              <a:t>ξηρό, τραχύ και ερεθίζοντάς το. Τέτοιες είναι διάφορα οξέα όπως το </a:t>
            </a:r>
            <a:r>
              <a:rPr lang="el-GR" sz="2400" dirty="0" err="1" smtClean="0"/>
              <a:t>θειϊκό</a:t>
            </a:r>
            <a:r>
              <a:rPr lang="el-GR" sz="2400" dirty="0" smtClean="0"/>
              <a:t> και</a:t>
            </a:r>
            <a:r>
              <a:rPr lang="en-US" sz="2400" dirty="0" smtClean="0"/>
              <a:t> </a:t>
            </a:r>
            <a:r>
              <a:rPr lang="el-GR" sz="2400" dirty="0" smtClean="0"/>
              <a:t>το υδροχλωρικό οξύ (</a:t>
            </a:r>
            <a:r>
              <a:rPr lang="el-GR" sz="2400" dirty="0" err="1" smtClean="0"/>
              <a:t>Abu</a:t>
            </a:r>
            <a:r>
              <a:rPr lang="el-GR" sz="2400" dirty="0" smtClean="0"/>
              <a:t> </a:t>
            </a:r>
            <a:r>
              <a:rPr lang="el-GR" sz="2400" dirty="0" err="1" smtClean="0"/>
              <a:t>Bakar</a:t>
            </a:r>
            <a:r>
              <a:rPr lang="el-GR" sz="2400" dirty="0" smtClean="0"/>
              <a:t>, C.,1993).</a:t>
            </a:r>
            <a:endParaRPr lang="el-GR" sz="2400"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dirty="0"/>
          </a:p>
        </p:txBody>
      </p:sp>
      <p:sp>
        <p:nvSpPr>
          <p:cNvPr id="5" name="4 - Θέση υποσέλιδου"/>
          <p:cNvSpPr>
            <a:spLocks noGrp="1"/>
          </p:cNvSpPr>
          <p:nvPr>
            <p:ph type="ftr" sz="quarter" idx="11"/>
          </p:nvPr>
        </p:nvSpPr>
        <p:spPr/>
        <p:txBody>
          <a:bodyPr/>
          <a:lstStyle/>
          <a:p>
            <a:r>
              <a:rPr lang="el-GR" dirty="0" smtClean="0"/>
              <a:t>Αναστασιάδη </a:t>
            </a:r>
            <a:r>
              <a:rPr lang="el-GR" dirty="0" err="1" smtClean="0"/>
              <a:t>Ντότσικα</a:t>
            </a:r>
            <a:r>
              <a:rPr lang="el-GR" dirty="0" smtClean="0"/>
              <a:t> Ιωάννα Μ.Δ.Ε.</a:t>
            </a:r>
            <a:endParaRPr lang="el-GR" dirty="0"/>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93</a:t>
            </a:fld>
            <a:endParaRPr lang="el-G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06090"/>
          </a:xfrm>
          <a:solidFill>
            <a:schemeClr val="accent2"/>
          </a:solidFill>
        </p:spPr>
        <p:txBody>
          <a:bodyPr>
            <a:normAutofit/>
          </a:bodyPr>
          <a:lstStyle/>
          <a:p>
            <a:r>
              <a:rPr lang="el-GR" sz="2800" dirty="0" smtClean="0"/>
              <a:t>Έκθεση σε τοξικές και επικίνδυνες χημικές ουσίες</a:t>
            </a:r>
            <a:endParaRPr lang="el-GR" sz="2800" dirty="0"/>
          </a:p>
        </p:txBody>
      </p:sp>
      <p:sp>
        <p:nvSpPr>
          <p:cNvPr id="3" name="2 - Θέση περιεχομένου"/>
          <p:cNvSpPr>
            <a:spLocks noGrp="1"/>
          </p:cNvSpPr>
          <p:nvPr>
            <p:ph idx="1"/>
          </p:nvPr>
        </p:nvSpPr>
        <p:spPr>
          <a:xfrm>
            <a:off x="0" y="764704"/>
            <a:ext cx="9144000" cy="6093296"/>
          </a:xfrm>
        </p:spPr>
        <p:txBody>
          <a:bodyPr>
            <a:noAutofit/>
          </a:bodyPr>
          <a:lstStyle/>
          <a:p>
            <a:pPr>
              <a:buNone/>
            </a:pPr>
            <a:r>
              <a:rPr lang="el-GR" sz="2000" dirty="0" smtClean="0"/>
              <a:t>Οι εκθέσεις των ζωντανών οργανισμών σε τοξικές και επικίνδυνες χημικές</a:t>
            </a:r>
            <a:r>
              <a:rPr lang="en-US" sz="2000" dirty="0" smtClean="0"/>
              <a:t> </a:t>
            </a:r>
            <a:r>
              <a:rPr lang="el-GR" sz="2000" dirty="0" smtClean="0"/>
              <a:t>ουσίες μπορούν να πραγματοποιηθούν:</a:t>
            </a:r>
          </a:p>
          <a:p>
            <a:pPr>
              <a:buNone/>
            </a:pPr>
            <a:r>
              <a:rPr lang="el-GR" sz="2000" dirty="0" smtClean="0"/>
              <a:t> </a:t>
            </a:r>
            <a:r>
              <a:rPr lang="el-GR" sz="2000" dirty="0" smtClean="0">
                <a:solidFill>
                  <a:srgbClr val="FFFF00"/>
                </a:solidFill>
              </a:rPr>
              <a:t>μέσω της επαφής με το δέρμα, με την εισπνοή, την κατάποση ή</a:t>
            </a:r>
            <a:r>
              <a:rPr lang="en-US" sz="2000" dirty="0" smtClean="0">
                <a:solidFill>
                  <a:srgbClr val="FFFF00"/>
                </a:solidFill>
              </a:rPr>
              <a:t> </a:t>
            </a:r>
            <a:r>
              <a:rPr lang="el-GR" sz="2000" dirty="0" smtClean="0">
                <a:solidFill>
                  <a:srgbClr val="FFFF00"/>
                </a:solidFill>
              </a:rPr>
              <a:t>μέσω της διατροφής. </a:t>
            </a:r>
          </a:p>
          <a:p>
            <a:pPr>
              <a:buNone/>
            </a:pPr>
            <a:r>
              <a:rPr lang="el-GR" sz="2000" dirty="0" smtClean="0"/>
              <a:t>Οι βλάβες που μπορούν να προκληθούν </a:t>
            </a:r>
            <a:r>
              <a:rPr lang="el-GR" sz="2000" u="sng" dirty="0" smtClean="0"/>
              <a:t>εξαρτώνται:</a:t>
            </a:r>
          </a:p>
          <a:p>
            <a:pPr>
              <a:buFont typeface="Wingdings" pitchFamily="2" charset="2"/>
              <a:buChar char="ü"/>
            </a:pPr>
            <a:r>
              <a:rPr lang="en-US" sz="2000" dirty="0" smtClean="0"/>
              <a:t> </a:t>
            </a:r>
            <a:r>
              <a:rPr lang="el-GR" sz="2000" dirty="0" smtClean="0"/>
              <a:t>από τη συγκέντρωση και τη διάρκεια έκθεσης των τοξικών ουσιών, </a:t>
            </a:r>
          </a:p>
          <a:p>
            <a:pPr>
              <a:buFont typeface="Wingdings" pitchFamily="2" charset="2"/>
              <a:buChar char="ü"/>
            </a:pPr>
            <a:r>
              <a:rPr lang="el-GR" sz="2000" dirty="0" smtClean="0"/>
              <a:t>τις</a:t>
            </a:r>
            <a:r>
              <a:rPr lang="en-US" sz="2000" dirty="0" smtClean="0"/>
              <a:t> </a:t>
            </a:r>
            <a:r>
              <a:rPr lang="el-GR" sz="2000" dirty="0" smtClean="0"/>
              <a:t>φυσικοχημικές τους ιδιότητες, </a:t>
            </a:r>
          </a:p>
          <a:p>
            <a:pPr>
              <a:buFont typeface="Wingdings" pitchFamily="2" charset="2"/>
              <a:buChar char="ü"/>
            </a:pPr>
            <a:r>
              <a:rPr lang="el-GR" sz="2000" dirty="0" smtClean="0"/>
              <a:t>τις μεταβολικές διεργασίες και </a:t>
            </a:r>
          </a:p>
          <a:p>
            <a:pPr>
              <a:buFont typeface="Wingdings" pitchFamily="2" charset="2"/>
              <a:buChar char="ü"/>
            </a:pPr>
            <a:r>
              <a:rPr lang="el-GR" sz="2000" dirty="0" smtClean="0"/>
              <a:t>την κατάσταση</a:t>
            </a:r>
            <a:r>
              <a:rPr lang="en-US" sz="2000" dirty="0" smtClean="0"/>
              <a:t> </a:t>
            </a:r>
            <a:r>
              <a:rPr lang="el-GR" sz="2000" dirty="0" smtClean="0"/>
              <a:t>υγείας του οργανισμού που εκτίθεται. </a:t>
            </a:r>
          </a:p>
          <a:p>
            <a:pPr>
              <a:buNone/>
            </a:pPr>
            <a:r>
              <a:rPr lang="el-GR" sz="2000" dirty="0" smtClean="0"/>
              <a:t> Η έκθεση σε τοξικές ουσίες μέσω</a:t>
            </a:r>
            <a:r>
              <a:rPr lang="en-US" sz="2000" dirty="0" smtClean="0"/>
              <a:t> </a:t>
            </a:r>
            <a:r>
              <a:rPr lang="el-GR" sz="2000" dirty="0" smtClean="0"/>
              <a:t>δερματικής επαφής είναι σημαντική</a:t>
            </a:r>
            <a:r>
              <a:rPr lang="en-US" sz="2000" dirty="0" smtClean="0"/>
              <a:t> </a:t>
            </a:r>
            <a:r>
              <a:rPr lang="el-GR" sz="2000" dirty="0" smtClean="0"/>
              <a:t>διότι οι τοξικές ουσίες έχουν την ικανότητα να διαχέονται μέσω της</a:t>
            </a:r>
            <a:r>
              <a:rPr lang="en-US" sz="2000" dirty="0" smtClean="0"/>
              <a:t> </a:t>
            </a:r>
            <a:r>
              <a:rPr lang="el-GR" sz="2000" dirty="0" smtClean="0"/>
              <a:t>επιδερμίδας. </a:t>
            </a:r>
          </a:p>
          <a:p>
            <a:pPr>
              <a:buNone/>
            </a:pPr>
            <a:r>
              <a:rPr lang="el-GR" sz="2000" dirty="0" smtClean="0"/>
              <a:t>Ουσίες όπως η ανιλίνη, το υδροκυάνιο, οι </a:t>
            </a:r>
            <a:r>
              <a:rPr lang="el-GR" sz="2000" dirty="0" err="1" smtClean="0"/>
              <a:t>στεροειδείς</a:t>
            </a:r>
            <a:r>
              <a:rPr lang="el-GR" sz="2000" dirty="0" smtClean="0"/>
              <a:t> ορμόνες,</a:t>
            </a:r>
            <a:r>
              <a:rPr lang="en-US" sz="2000" dirty="0" smtClean="0"/>
              <a:t> </a:t>
            </a:r>
            <a:r>
              <a:rPr lang="el-GR" sz="2000" dirty="0" smtClean="0"/>
              <a:t>ο οργανικός υδράργυρος, το νιτροβενζόλιο, </a:t>
            </a:r>
            <a:r>
              <a:rPr lang="el-GR" sz="2000" dirty="0" err="1" smtClean="0"/>
              <a:t>οργανοφοσφωρικές</a:t>
            </a:r>
            <a:r>
              <a:rPr lang="el-GR" sz="2000" dirty="0" smtClean="0"/>
              <a:t> ενώσεις, η</a:t>
            </a:r>
            <a:r>
              <a:rPr lang="en-US" sz="2000" dirty="0" smtClean="0"/>
              <a:t> </a:t>
            </a:r>
            <a:r>
              <a:rPr lang="el-GR" sz="2000" dirty="0" smtClean="0"/>
              <a:t>φαινόλη, κλπ. Απορροφώνται από το δέρμα και μπορούν να προκαλέσουν</a:t>
            </a:r>
            <a:r>
              <a:rPr lang="en-US" sz="2000" dirty="0" smtClean="0"/>
              <a:t> </a:t>
            </a:r>
            <a:r>
              <a:rPr lang="el-GR" sz="2000" dirty="0" smtClean="0"/>
              <a:t>τοξικές βλάβες, ανάλογα με τη συγκέντρωση και τη διάρκεια έκθεσης</a:t>
            </a:r>
            <a:r>
              <a:rPr lang="en-US" sz="2000" dirty="0" smtClean="0"/>
              <a:t> </a:t>
            </a:r>
            <a:r>
              <a:rPr lang="el-GR" sz="2000" dirty="0" smtClean="0"/>
              <a:t>(</a:t>
            </a:r>
            <a:r>
              <a:rPr lang="el-GR" sz="2000" dirty="0" err="1" smtClean="0"/>
              <a:t>Klaassen</a:t>
            </a:r>
            <a:r>
              <a:rPr lang="el-GR" sz="2000" dirty="0" smtClean="0"/>
              <a:t> CD., 1996).</a:t>
            </a:r>
            <a:endParaRPr lang="el-GR" sz="2000"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94</a:t>
            </a:fld>
            <a:endParaRPr lang="el-G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solidFill>
        </p:spPr>
        <p:txBody>
          <a:bodyPr>
            <a:noAutofit/>
          </a:bodyPr>
          <a:lstStyle/>
          <a:p>
            <a:r>
              <a:rPr lang="el-GR" sz="2800" dirty="0" smtClean="0"/>
              <a:t>Χημικές </a:t>
            </a:r>
            <a:r>
              <a:rPr lang="el-GR" sz="2800" dirty="0" err="1" smtClean="0"/>
              <a:t>ξενοβιοτικές</a:t>
            </a:r>
            <a:r>
              <a:rPr lang="el-GR" sz="2800" dirty="0" smtClean="0"/>
              <a:t> ουσίες με υψηλή δραστικότητα επιδρούν τοπικά προκαλώντας:</a:t>
            </a:r>
            <a:endParaRPr lang="el-GR" sz="2800" dirty="0"/>
          </a:p>
        </p:txBody>
      </p:sp>
      <p:sp>
        <p:nvSpPr>
          <p:cNvPr id="3" name="2 - Θέση περιεχομένου"/>
          <p:cNvSpPr>
            <a:spLocks noGrp="1"/>
          </p:cNvSpPr>
          <p:nvPr>
            <p:ph idx="1"/>
          </p:nvPr>
        </p:nvSpPr>
        <p:spPr/>
        <p:txBody>
          <a:bodyPr/>
          <a:lstStyle/>
          <a:p>
            <a:r>
              <a:rPr lang="el-GR" dirty="0" smtClean="0"/>
              <a:t>φλεγμονή,</a:t>
            </a:r>
          </a:p>
          <a:p>
            <a:r>
              <a:rPr lang="el-GR" dirty="0" smtClean="0"/>
              <a:t> έγκαυμα, </a:t>
            </a:r>
          </a:p>
          <a:p>
            <a:r>
              <a:rPr lang="el-GR" dirty="0" smtClean="0"/>
              <a:t>δερματική αλλεργία, </a:t>
            </a:r>
          </a:p>
          <a:p>
            <a:r>
              <a:rPr lang="el-GR" dirty="0" smtClean="0"/>
              <a:t>φλύκταινες, κλπ.</a:t>
            </a:r>
          </a:p>
          <a:p>
            <a:pPr>
              <a:buNone/>
            </a:pPr>
            <a:r>
              <a:rPr lang="el-GR" dirty="0" smtClean="0"/>
              <a:t>Αυτές οι περιπτώσεις γίνονται γρήγορα αντιληπτές και αντιμετωπίζονται άμεσα.</a:t>
            </a:r>
          </a:p>
          <a:p>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95</a:t>
            </a:fld>
            <a:endParaRPr lang="el-G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96</a:t>
            </a:fld>
            <a:endParaRPr lang="el-GR"/>
          </a:p>
        </p:txBody>
      </p:sp>
      <p:sp>
        <p:nvSpPr>
          <p:cNvPr id="5" name="4 - Ορθογώνιο"/>
          <p:cNvSpPr/>
          <p:nvPr/>
        </p:nvSpPr>
        <p:spPr>
          <a:xfrm>
            <a:off x="179512" y="0"/>
            <a:ext cx="8964488" cy="6370975"/>
          </a:xfrm>
          <a:prstGeom prst="rect">
            <a:avLst/>
          </a:prstGeom>
        </p:spPr>
        <p:txBody>
          <a:bodyPr wrap="square">
            <a:spAutoFit/>
          </a:bodyPr>
          <a:lstStyle/>
          <a:p>
            <a:endParaRPr lang="el-GR" sz="2400" dirty="0" smtClean="0"/>
          </a:p>
          <a:p>
            <a:r>
              <a:rPr lang="el-GR" sz="2400" dirty="0" smtClean="0"/>
              <a:t>Στην περίπτωση των συστηματικών διαταραχών ακολουθεί κάποιο χρονικό διάστημα από την έκθεση μέχρι την εμφάνιση των επιπτώσεων. </a:t>
            </a:r>
          </a:p>
          <a:p>
            <a:r>
              <a:rPr lang="el-GR" sz="2400" dirty="0" smtClean="0"/>
              <a:t>Αρχικά, οι τοξικές χημικές ουσίες πρέπει να απορροφηθούν και να κατανεμηθούν σε διάφορα τμήματα του εκτεθειμένου οργανισμού προκαλώντας συστηματική βλάβη σε κάποιο συγκεκριμένο όργανο ή σε βιολογικούς ιστούς του οργανισμού. </a:t>
            </a:r>
          </a:p>
          <a:p>
            <a:endParaRPr lang="el-GR" sz="2400" dirty="0" smtClean="0"/>
          </a:p>
          <a:p>
            <a:r>
              <a:rPr lang="el-GR" sz="2400" dirty="0" smtClean="0"/>
              <a:t>Το όργανο που επηρεάζεται δεν είναι αναγκαία εκείνο στο οποίο γίνεται η συσσώρευση της τοξικής ουσίας, αλλά εξαρτάται από τις φυσικοχημικές ιδιότητες και την τοξικότητά της. </a:t>
            </a:r>
          </a:p>
          <a:p>
            <a:endParaRPr lang="el-GR" sz="2400" dirty="0" smtClean="0"/>
          </a:p>
          <a:p>
            <a:r>
              <a:rPr lang="el-GR" sz="2400" dirty="0" smtClean="0"/>
              <a:t>Ο </a:t>
            </a:r>
            <a:r>
              <a:rPr lang="el-GR" sz="2400" dirty="0" err="1" smtClean="0"/>
              <a:t>τετρααιθυλιούχος</a:t>
            </a:r>
            <a:r>
              <a:rPr lang="el-GR" sz="2400" dirty="0" smtClean="0"/>
              <a:t> μόλυβδος [(CH3CH2) 4 </a:t>
            </a:r>
            <a:r>
              <a:rPr lang="el-GR" sz="2400" dirty="0" err="1" smtClean="0"/>
              <a:t>Pb</a:t>
            </a:r>
            <a:r>
              <a:rPr lang="el-GR" sz="2400" dirty="0" smtClean="0"/>
              <a:t>] για παράδειγμα προκαλεί τοπικό έγκαυμα στο δέρμα αλλά και μετά την απορρόφηση μέσω του δέρματος μεταφέρεται στο κεντρικό νευρικό σύστημα όπου προκαλεί επιπλέον νέα και μακροχρόνια βλάβη (</a:t>
            </a:r>
            <a:r>
              <a:rPr lang="el-GR" sz="2400" dirty="0" err="1" smtClean="0"/>
              <a:t>Korsak</a:t>
            </a:r>
            <a:r>
              <a:rPr lang="el-GR" sz="2400" dirty="0" smtClean="0"/>
              <a:t> RJ., 1977)</a:t>
            </a:r>
            <a:endParaRPr lang="el-GR" sz="24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2"/>
          </a:solidFill>
        </p:spPr>
        <p:txBody>
          <a:bodyPr/>
          <a:lstStyle/>
          <a:p>
            <a:r>
              <a:rPr lang="el-GR" dirty="0" smtClean="0"/>
              <a:t>Μόλυνση του περιβάλλοντος</a:t>
            </a:r>
            <a:endParaRPr lang="el-GR" dirty="0"/>
          </a:p>
        </p:txBody>
      </p:sp>
      <p:sp>
        <p:nvSpPr>
          <p:cNvPr id="3" name="2 - Θέση περιεχομένου"/>
          <p:cNvSpPr>
            <a:spLocks noGrp="1"/>
          </p:cNvSpPr>
          <p:nvPr>
            <p:ph idx="1"/>
          </p:nvPr>
        </p:nvSpPr>
        <p:spPr>
          <a:xfrm>
            <a:off x="251520" y="1600200"/>
            <a:ext cx="8640960" cy="4525963"/>
          </a:xfrm>
        </p:spPr>
        <p:txBody>
          <a:bodyPr/>
          <a:lstStyle/>
          <a:p>
            <a:pPr>
              <a:buNone/>
            </a:pPr>
            <a:r>
              <a:rPr lang="el-GR" dirty="0" smtClean="0"/>
              <a:t>Η προοδευτική συσσώρευση ποικίλων φυσικών και χημικών ρύπων στο περιβάλλον μας έχει καταστροφικές συνέπειες για την ανθρώπινη υγεία. Τρώμε, πίνουμε και αναπνέουμε χιλιάδες τοξικές ουσίες ενώ παράλληλα πυρηνικά ατυχήματα, πειράματα και δοκιμές φορτίζουν το περιβάλλον με απίστευτες ποσότητες ραδιενεργών καταλοίπων.</a:t>
            </a:r>
            <a:endParaRPr lang="el-GR" dirty="0"/>
          </a:p>
        </p:txBody>
      </p:sp>
      <p:sp>
        <p:nvSpPr>
          <p:cNvPr id="4" name="3 - Θέση ημερομηνίας"/>
          <p:cNvSpPr>
            <a:spLocks noGrp="1"/>
          </p:cNvSpPr>
          <p:nvPr>
            <p:ph type="dt" sz="half" idx="10"/>
          </p:nvPr>
        </p:nvSpPr>
        <p:spPr/>
        <p:txBody>
          <a:bodyPr/>
          <a:lstStyle/>
          <a:p>
            <a:fld id="{D2631F44-CC2F-4ABC-937A-17A0A915BA21}" type="datetime1">
              <a:rPr lang="el-GR" smtClean="0"/>
              <a:pPr/>
              <a:t>6/12/2014</a:t>
            </a:fld>
            <a:endParaRPr lang="el-GR"/>
          </a:p>
        </p:txBody>
      </p:sp>
      <p:sp>
        <p:nvSpPr>
          <p:cNvPr id="5" name="4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6" name="5 - Θέση αριθμού διαφάνειας"/>
          <p:cNvSpPr>
            <a:spLocks noGrp="1"/>
          </p:cNvSpPr>
          <p:nvPr>
            <p:ph type="sldNum" sz="quarter" idx="12"/>
          </p:nvPr>
        </p:nvSpPr>
        <p:spPr/>
        <p:txBody>
          <a:bodyPr/>
          <a:lstStyle/>
          <a:p>
            <a:fld id="{E4D9FCAE-42D1-4E40-8D2D-229BA24A834B}" type="slidenum">
              <a:rPr lang="el-GR" smtClean="0"/>
              <a:pPr/>
              <a:t>97</a:t>
            </a:fld>
            <a:endParaRPr lang="el-G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98</a:t>
            </a:fld>
            <a:endParaRPr lang="el-GR"/>
          </a:p>
        </p:txBody>
      </p:sp>
      <p:sp>
        <p:nvSpPr>
          <p:cNvPr id="5" name="4 - Ορθογώνιο"/>
          <p:cNvSpPr/>
          <p:nvPr/>
        </p:nvSpPr>
        <p:spPr>
          <a:xfrm>
            <a:off x="251520" y="260648"/>
            <a:ext cx="8712968" cy="6124754"/>
          </a:xfrm>
          <a:prstGeom prst="rect">
            <a:avLst/>
          </a:prstGeom>
        </p:spPr>
        <p:txBody>
          <a:bodyPr wrap="square">
            <a:spAutoFit/>
          </a:bodyPr>
          <a:lstStyle/>
          <a:p>
            <a:r>
              <a:rPr lang="el-GR" sz="2800" dirty="0" smtClean="0"/>
              <a:t>Μέσα από την περίφημη τρύπα του όζοντος η υπεριώδης, αλλά και η υπέρυθρος ακτινοβολία ανενόχλητες πλέον βομβαρδίζουν ακατάπαυστα τον ανθρώπινο οργανισμό </a:t>
            </a:r>
            <a:r>
              <a:rPr lang="el-GR" sz="2800" u="sng" dirty="0" smtClean="0"/>
              <a:t>καταστρέφοντας πρόωρα </a:t>
            </a:r>
            <a:r>
              <a:rPr lang="el-GR" sz="2800" u="sng" dirty="0" smtClean="0">
                <a:solidFill>
                  <a:srgbClr val="FFFF00"/>
                </a:solidFill>
              </a:rPr>
              <a:t>το δέρμα </a:t>
            </a:r>
            <a:r>
              <a:rPr lang="el-GR" sz="2800" dirty="0" smtClean="0"/>
              <a:t>και αποτελεί τη φυσική μας ασπίδα και αυξάνοντας σημαντικά τη συχνότητα του </a:t>
            </a:r>
            <a:r>
              <a:rPr lang="el-GR" sz="2800" dirty="0" smtClean="0">
                <a:solidFill>
                  <a:srgbClr val="FFFF00"/>
                </a:solidFill>
              </a:rPr>
              <a:t>καρκίνου του δέρματος</a:t>
            </a:r>
            <a:r>
              <a:rPr lang="el-GR" sz="2800" dirty="0" smtClean="0"/>
              <a:t>.</a:t>
            </a:r>
          </a:p>
          <a:p>
            <a:r>
              <a:rPr lang="el-GR" sz="2800" dirty="0" smtClean="0"/>
              <a:t>Αν σ' όλα αυτά προσθέσουμε και την </a:t>
            </a:r>
            <a:r>
              <a:rPr lang="el-GR" sz="2800" dirty="0" smtClean="0">
                <a:solidFill>
                  <a:srgbClr val="FFFF00"/>
                </a:solidFill>
              </a:rPr>
              <a:t>ηχορύπανση</a:t>
            </a:r>
            <a:r>
              <a:rPr lang="el-GR" sz="2800" dirty="0" smtClean="0"/>
              <a:t> τότε είναι να απορεί κανείς για την ανθεκτικότητα του ανθρώπινου είδους. </a:t>
            </a:r>
          </a:p>
          <a:p>
            <a:r>
              <a:rPr lang="el-GR" sz="2800" dirty="0" smtClean="0"/>
              <a:t>Οι τοξικές ουσίες που μας περιβάλλουν είναι αναρίθμητες.</a:t>
            </a:r>
          </a:p>
          <a:p>
            <a:r>
              <a:rPr lang="el-GR" sz="2800" dirty="0" smtClean="0"/>
              <a:t>Μέχρι σήμερα έχει περιγραφεί ένας σημαντικός αριθμός παθήσεων που είναι </a:t>
            </a:r>
            <a:r>
              <a:rPr lang="el-GR" sz="2800" u="sng" dirty="0" smtClean="0"/>
              <a:t>απότοκες τοξικών δράσεων </a:t>
            </a:r>
            <a:r>
              <a:rPr lang="el-GR" sz="2800" dirty="0" smtClean="0"/>
              <a:t>γνωστών αλλά και αγνώστων ουσιών.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95000"/>
          </a:schemeClr>
        </a:solidFill>
        <a:effectLst/>
      </p:bgPr>
    </p:bg>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6/12/2014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99</a:t>
            </a:fld>
            <a:endParaRPr lang="el-GR"/>
          </a:p>
        </p:txBody>
      </p:sp>
      <p:sp>
        <p:nvSpPr>
          <p:cNvPr id="5" name="4 - Ορθογώνιο"/>
          <p:cNvSpPr/>
          <p:nvPr/>
        </p:nvSpPr>
        <p:spPr>
          <a:xfrm>
            <a:off x="323528" y="908720"/>
            <a:ext cx="8496944" cy="5016758"/>
          </a:xfrm>
          <a:prstGeom prst="rect">
            <a:avLst/>
          </a:prstGeom>
        </p:spPr>
        <p:txBody>
          <a:bodyPr wrap="square">
            <a:spAutoFit/>
          </a:bodyPr>
          <a:lstStyle/>
          <a:p>
            <a:r>
              <a:rPr lang="el-GR" sz="3200" dirty="0" smtClean="0"/>
              <a:t>Οι παθήσεις για τις οποίες έχει αναφερθεί ότι παρουσιάζουν </a:t>
            </a:r>
            <a:r>
              <a:rPr lang="el-GR" sz="3200" u="sng" dirty="0" smtClean="0"/>
              <a:t>έξαρση συνεπεία της μόλυνσης του περιβάλλοντος </a:t>
            </a:r>
            <a:r>
              <a:rPr lang="el-GR" sz="3200" dirty="0" smtClean="0"/>
              <a:t>τις τελευταίες δεκαετίες είναι:</a:t>
            </a:r>
          </a:p>
          <a:p>
            <a:endParaRPr lang="el-GR" sz="3200" dirty="0" smtClean="0"/>
          </a:p>
          <a:p>
            <a:r>
              <a:rPr lang="el-GR" sz="3200" u="sng" dirty="0" smtClean="0"/>
              <a:t>Για το Δέρμα</a:t>
            </a:r>
          </a:p>
          <a:p>
            <a:r>
              <a:rPr lang="el-GR" sz="3200" dirty="0" smtClean="0"/>
              <a:t>Δερματίτιδες αλλεργικές</a:t>
            </a:r>
          </a:p>
          <a:p>
            <a:r>
              <a:rPr lang="el-GR" sz="3200" dirty="0" smtClean="0"/>
              <a:t>Δερματίτιδες τοξικές</a:t>
            </a:r>
          </a:p>
          <a:p>
            <a:r>
              <a:rPr lang="el-GR" sz="3200" dirty="0" smtClean="0"/>
              <a:t>Λοιμώδεις δερματίτιδες</a:t>
            </a:r>
          </a:p>
          <a:p>
            <a:r>
              <a:rPr lang="el-GR" sz="3200" dirty="0" smtClean="0"/>
              <a:t>Πρόωρη γήρανση του δέρματος</a:t>
            </a:r>
          </a:p>
          <a:p>
            <a:r>
              <a:rPr lang="el-GR" sz="3200" dirty="0" smtClean="0"/>
              <a:t>Καρκίνος του δέρματος</a:t>
            </a:r>
            <a:endParaRPr lang="el-GR" sz="3200" dirty="0"/>
          </a:p>
        </p:txBody>
      </p:sp>
    </p:spTree>
  </p:cSld>
  <p:clrMapOvr>
    <a:masterClrMapping/>
  </p:clrMapOvr>
</p:sld>
</file>

<file path=ppt/theme/theme1.xml><?xml version="1.0" encoding="utf-8"?>
<a:theme xmlns:a="http://schemas.openxmlformats.org/drawingml/2006/main" name="Θέμα του Office">
  <a:themeElements>
    <a:clrScheme name="Προσαρμοσμένος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72002C"/>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2051</TotalTime>
  <Words>5463</Words>
  <Application>Microsoft Office PowerPoint</Application>
  <PresentationFormat>Προβολή στην οθόνη (4:3)</PresentationFormat>
  <Paragraphs>985</Paragraphs>
  <Slides>110</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110</vt:i4>
      </vt:variant>
    </vt:vector>
  </HeadingPairs>
  <TitlesOfParts>
    <vt:vector size="111" baseType="lpstr">
      <vt:lpstr>Θέμα του Office</vt:lpstr>
      <vt:lpstr>ΔΕΡΜΑΤΟΛΟΓΙΑ ΤΜΗΜΑ ΑΙΣΘΗΤΙΚΗΣ</vt:lpstr>
      <vt:lpstr>ΜΑΘΗΜΑ 1ο : ΤΟ ΔΕΡΜΑ  1. Τι είναι το δέρμα;</vt:lpstr>
      <vt:lpstr>Διαφάνεια 3</vt:lpstr>
      <vt:lpstr>3. Τι παρατηρούμε στην επιφάνεια του δέρματος;</vt:lpstr>
      <vt:lpstr>4. Περιγράψτε την Εξωτερική μορφολογία του δέρματος </vt:lpstr>
      <vt:lpstr>   5.Ποια είναι τα γενικά χαρακτηριστικά του δέρματος; (βάρος, πάχος, διατασιμότητα, χρώμα)  </vt:lpstr>
      <vt:lpstr>Διαφάνεια 7</vt:lpstr>
      <vt:lpstr> 6.  Ποιες είναι οι Λειτουργίες του δέρματος; </vt:lpstr>
      <vt:lpstr>Διαφάνεια 9</vt:lpstr>
      <vt:lpstr>Διαφάνεια 10</vt:lpstr>
      <vt:lpstr>ΜΑΘΗΜΑ 2ο: Στιβάδες του δέρματος  7.  Από ποια κύτταρα αποτελείται η επιδερμίδα;</vt:lpstr>
      <vt:lpstr>    Στιβάδες δέρματος</vt:lpstr>
      <vt:lpstr>9.ΤΙ ΓΝΩΡΊΖΕΤΕ ΓΙΑ ΤΗ ΒΑΣΙΚΗ ΣΤΙΒΑΔΑ;</vt:lpstr>
      <vt:lpstr>10. ΤΙ ΓΝΩΡΊΖΕΤΕ ΓΙΑ ΤΗΝ ΑΚΑΝΘΩΤΗ ΣΤΙΒΑΔΑ;</vt:lpstr>
      <vt:lpstr>  11. ΤΙ ΓΝΩΡΊΖΕΤΕ ΓΙΑ ΤΗΝ ΚΟΚΚΙΩΔΗ ΣΤΙΒΑΔΑ;</vt:lpstr>
      <vt:lpstr>  12. ΤΙ ΓΝΩΡΊΖΕΤΕ ΓΙΑ ΤΗ  ΔΙΑΥΓΗ ΣΤΙΒΑΔΑ;</vt:lpstr>
      <vt:lpstr>  13. ΤΙ ΓΝΩΡΙΖΕΤΕ ΓΙΑ ΤΗΝ Η ΚΕΡΑΤΙΝΗ ΣΤΙΒΑΔΑ</vt:lpstr>
      <vt:lpstr>ΑΛΛΟΙ ΤΥΠΟΙ ΚΥΤΤΑΡΩΝ ΤΗΣ ΕΠΙΔΕΡΜΙΔΑΣ 14. ΤΙ ΕΙΝΑΙ  ΤΑ ΜΕΛΑΝΙΝΟΚΥΤΤΑΡΑ; </vt:lpstr>
      <vt:lpstr> ΠΑΡΑΓΩΓΗ ΚΑΙ ΑΠΟΘΗΚΕΥΣΗ ΤΗΣ ΜΕΛΑΝΙΝΗΣ 16. Ποια είναι η πρώτη ύλη παραγωγής της μελανίνης  και ποια της φαιομελανίνης και με ποιο τρόπο γίνεται η μετατροπή;</vt:lpstr>
      <vt:lpstr>Διαφάνεια 20</vt:lpstr>
      <vt:lpstr>20.Τι γνωρίζετε για τα                               21. Τι γνωρίζετε για τα  ΚΥΤΤΑΡΑ LANGERHANS ;                                   ΚΥΤΤΑΡΑ MERKEL; </vt:lpstr>
      <vt:lpstr>22. Που βρίσκεται η ΔΕΡΜΙΔΑ ή ΧΟΡΙΟ και ποια τα χαρακτηριστικά του;</vt:lpstr>
      <vt:lpstr> 24.Ποιες  ίνες συγκροτούν το χόριο;</vt:lpstr>
      <vt:lpstr>25. Τι γνωρίζετε για τη Βασική ουσία του χορίου:</vt:lpstr>
      <vt:lpstr>27. Τι γνωρίζετε για τον ΥΠΟΔΟΡΙΟ ΙΣΤΟ;</vt:lpstr>
      <vt:lpstr>ΜΑΘΗΜΑ 3ο:  28. Ποια είναι τα Εξαρτήματα του δέρματος;  </vt:lpstr>
      <vt:lpstr>1 Οι τρίχες 29.  Περιγράψτε τις τρίχες</vt:lpstr>
      <vt:lpstr>30. Περιγράψτε τη Δομή και ανατομία  της τρίχας</vt:lpstr>
      <vt:lpstr>Δομή και ανατομία της τρίχας</vt:lpstr>
      <vt:lpstr>Δομή και ανατομία της τρίχας</vt:lpstr>
      <vt:lpstr>Δομή και ανατομία της τρίχας</vt:lpstr>
      <vt:lpstr>Δομή και ανατομία της τρίχας</vt:lpstr>
      <vt:lpstr>Μορφολογία της τρίχας</vt:lpstr>
      <vt:lpstr>Μορφολογία της τρίχας</vt:lpstr>
      <vt:lpstr>Μορφολογία της τρίχας</vt:lpstr>
      <vt:lpstr>Επομένως : </vt:lpstr>
      <vt:lpstr>Τρίχα </vt:lpstr>
      <vt:lpstr>Στάδια ανάπτυξης της τρίχας</vt:lpstr>
      <vt:lpstr>Διαφάνεια 39</vt:lpstr>
      <vt:lpstr>3. 2. ΑΔΕΝΕΣ ΤΟΥ ΔΕΡΜΑΤΟΣ Σμηγματογόνοι αδένες</vt:lpstr>
      <vt:lpstr>Σμηγματογόνοι αδένες </vt:lpstr>
      <vt:lpstr>Διαφάνεια 42</vt:lpstr>
      <vt:lpstr>Ιδρωτοποιοί αδένες</vt:lpstr>
      <vt:lpstr>Διαφάνεια 44</vt:lpstr>
      <vt:lpstr>Διαφάνεια 45</vt:lpstr>
      <vt:lpstr>Διαφάνεια 46</vt:lpstr>
      <vt:lpstr>3.3 Τι γνωρίζετε για τα ΑΓΓΕΙΑ;</vt:lpstr>
      <vt:lpstr>Επίσης, άλλα αρτηρίδια</vt:lpstr>
      <vt:lpstr>Διαφάνεια 49</vt:lpstr>
      <vt:lpstr>3.4 ΝΕΥΡΑ ΚΑΙ ΕΙΔΙΚΑ ΥΠΟΔΕΚΤΙΚΑ ΟΡΓΑΝΑ ΔΕΡΜΑΤΟΣ</vt:lpstr>
      <vt:lpstr>Διαφάνεια 51</vt:lpstr>
      <vt:lpstr>Διαφάνεια 52</vt:lpstr>
      <vt:lpstr> Μάθημα 4. ΟΝΥΧΕΣ  Δομή του νυχιού και το δέρμα που το περιβάλλει  </vt:lpstr>
      <vt:lpstr>Διαφάνεια 54</vt:lpstr>
      <vt:lpstr>Διαφάνεια 55</vt:lpstr>
      <vt:lpstr>Μέρη του νυχιού:</vt:lpstr>
      <vt:lpstr>Ρυθμός αύξησης του νυχιού</vt:lpstr>
      <vt:lpstr>όνυχες</vt:lpstr>
      <vt:lpstr>Διαφάνεια 59</vt:lpstr>
      <vt:lpstr>Αλλοιώσεις των ονύχων (δυσπλασία-δυστροφία νυχιών-παρωνυχίες)</vt:lpstr>
      <vt:lpstr>Σε ποιές επιμέρους κατηγορίες διακρίνονται οι μη ειδικές αλλοιώσεις της ονυχιαίας πλάκας;</vt:lpstr>
      <vt:lpstr>Ποιές μη ειδικές αλλοιώσεις συγκαταλέγονται στις δυσπλασίες-δυστροφίες των νυχιών;</vt:lpstr>
      <vt:lpstr>Διαφάνεια 63</vt:lpstr>
      <vt:lpstr>Διαφάνεια 64</vt:lpstr>
      <vt:lpstr>Διαφάνεια 65</vt:lpstr>
      <vt:lpstr>Διαφάνεια 66</vt:lpstr>
      <vt:lpstr>Ποιές μη ειδικές αλλοιώσεις συγκαταλέγονται στις δυσπλασίες-δυστροφίες των νυχιών;</vt:lpstr>
      <vt:lpstr>Ποιές μη ειδικές αλλοιώσεις συγκαταλέγονται στις δυσπλασίες-δυστροφίες των νυχιών;</vt:lpstr>
      <vt:lpstr>Ποιές μη ειδικές αλλοιώσεις συγκαταλέγονται στις δυσπλασίες-δυστροφίες των νυχιών;</vt:lpstr>
      <vt:lpstr>Πληκτροδακτυλία - ''Ιπποκράτειοι όνυχες</vt:lpstr>
      <vt:lpstr>Κοιλονυχία:</vt:lpstr>
      <vt:lpstr>Αλλοιώσεις της επιφάνειας των ονύχων</vt:lpstr>
      <vt:lpstr>Αλλοιώσεις της επιφάνειας των ονύχων</vt:lpstr>
      <vt:lpstr>Αλλοιώσεις της επιφάνειας των ονύχων</vt:lpstr>
      <vt:lpstr> Διαταραχές της ονυχιαίας πλάκας σε σχέση με τη σύνδεσή της με το μαλακά μόρια </vt:lpstr>
      <vt:lpstr>Αιμορραγίες της κοίτης του όνυχα:</vt:lpstr>
      <vt:lpstr> Διαταραχές των ονύχων από ψυχολογικά αίτια </vt:lpstr>
      <vt:lpstr>Πaρωνυχίa (Paronychia) </vt:lpstr>
      <vt:lpstr>Ποιες είναι οι αλλοιώσεις στο χρώμα των νυχιών;  </vt:lpstr>
      <vt:lpstr> ΜΑΘΗΜΑ 5οΥγεία των νυχιών στα χέρια και τα πόδια  Τι ονομάζουμε ονυχομυκητίαση;</vt:lpstr>
      <vt:lpstr>Ποιές κλινικές εικόνες δημιουργούν οι μύκητες στους όνυχες;</vt:lpstr>
      <vt:lpstr>3.Εγγύς υπονύχια ονυχομυκητίαση: </vt:lpstr>
      <vt:lpstr>Παρωνυχία-δευτεροπαθής ονυχία: </vt:lpstr>
      <vt:lpstr>Διαφάνεια 84</vt:lpstr>
      <vt:lpstr>Διαφάνεια 85</vt:lpstr>
      <vt:lpstr>  Ποιοί κανόνες υγιεινής θα πρέπει να ακολουθούνται σε σχέση με τις λομώξεις και τις φλεγμονές των ονύχων; </vt:lpstr>
      <vt:lpstr>Διαφάνεια 87</vt:lpstr>
      <vt:lpstr>Ποιοί παράγοντες του περιβάλλοντος ασκούν επίδραση στο δέρμα; </vt:lpstr>
      <vt:lpstr>   Ποια αποτελέσματα έχει η εφαρμογή πίεσης και τριβής επάνω στο δέρμα;  </vt:lpstr>
      <vt:lpstr>Ποιές αλλοιώσεις προκαλούν οι τραυματισμοί επάνω στο δέρμα;</vt:lpstr>
      <vt:lpstr>Ποιές βλάβες προκαλεί στο δέρμα η έκθεση στη θερμότητα;</vt:lpstr>
      <vt:lpstr>   Ποιές βλάβες προκαλεί στο δέρμα η έκθεση στο ψύχος;  </vt:lpstr>
      <vt:lpstr>ΜΑΘΗΜΑ  7ο  Το δέρμα και η μόλυνση του περιβάλλοντος</vt:lpstr>
      <vt:lpstr>Έκθεση σε τοξικές και επικίνδυνες χημικές ουσίες</vt:lpstr>
      <vt:lpstr>Χημικές ξενοβιοτικές ουσίες με υψηλή δραστικότητα επιδρούν τοπικά προκαλώντας:</vt:lpstr>
      <vt:lpstr>Διαφάνεια 96</vt:lpstr>
      <vt:lpstr>Μόλυνση του περιβάλλοντος</vt:lpstr>
      <vt:lpstr>Διαφάνεια 98</vt:lpstr>
      <vt:lpstr>Διαφάνεια 99</vt:lpstr>
      <vt:lpstr>ΜΑΘΗΜΑ  8ο  Δέρμα και διατροφή</vt:lpstr>
      <vt:lpstr>Διαφάνεια 101</vt:lpstr>
      <vt:lpstr>Διαφάνεια 102</vt:lpstr>
      <vt:lpstr>Διαφάνεια 103</vt:lpstr>
      <vt:lpstr> Πολυακόρεστα λιπαρά οξέα </vt:lpstr>
      <vt:lpstr> Οι Βιταμίνες και τα Ιχνοστοιχεία </vt:lpstr>
      <vt:lpstr>Διαφάνεια 106</vt:lpstr>
      <vt:lpstr>Διαφάνεια 107</vt:lpstr>
      <vt:lpstr>ΜΑΘΗΜΑ 9ο Stress και δέρμα  Με ποιό τρόπο επηρεάζει το stress το δέρμα;</vt:lpstr>
      <vt:lpstr>Διαφάνεια 109</vt:lpstr>
      <vt:lpstr>Διαφάνεια 110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ΔΕΡΜΑΤΟΛΟΓΙΑ</dc:title>
  <dc:creator>x</dc:creator>
  <cp:lastModifiedBy>x</cp:lastModifiedBy>
  <cp:revision>210</cp:revision>
  <dcterms:created xsi:type="dcterms:W3CDTF">2014-09-28T08:16:42Z</dcterms:created>
  <dcterms:modified xsi:type="dcterms:W3CDTF">2014-12-06T15:48:59Z</dcterms:modified>
</cp:coreProperties>
</file>